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9"/>
  </p:notesMasterIdLst>
  <p:handoutMasterIdLst>
    <p:handoutMasterId r:id="rId40"/>
  </p:handoutMasterIdLst>
  <p:sldIdLst>
    <p:sldId id="479" r:id="rId5"/>
    <p:sldId id="6621" r:id="rId6"/>
    <p:sldId id="6622" r:id="rId7"/>
    <p:sldId id="6623" r:id="rId8"/>
    <p:sldId id="6624" r:id="rId9"/>
    <p:sldId id="6625" r:id="rId10"/>
    <p:sldId id="6626" r:id="rId11"/>
    <p:sldId id="6627" r:id="rId12"/>
    <p:sldId id="6628" r:id="rId13"/>
    <p:sldId id="6629" r:id="rId14"/>
    <p:sldId id="6630" r:id="rId15"/>
    <p:sldId id="6631" r:id="rId16"/>
    <p:sldId id="6632" r:id="rId17"/>
    <p:sldId id="6633" r:id="rId18"/>
    <p:sldId id="6634" r:id="rId19"/>
    <p:sldId id="6635" r:id="rId20"/>
    <p:sldId id="6636" r:id="rId21"/>
    <p:sldId id="6637" r:id="rId22"/>
    <p:sldId id="6638" r:id="rId23"/>
    <p:sldId id="6639" r:id="rId24"/>
    <p:sldId id="6640" r:id="rId25"/>
    <p:sldId id="6641" r:id="rId26"/>
    <p:sldId id="6642" r:id="rId27"/>
    <p:sldId id="6644" r:id="rId28"/>
    <p:sldId id="6645" r:id="rId29"/>
    <p:sldId id="6646" r:id="rId30"/>
    <p:sldId id="6647" r:id="rId31"/>
    <p:sldId id="6648" r:id="rId32"/>
    <p:sldId id="6649" r:id="rId33"/>
    <p:sldId id="6650" r:id="rId34"/>
    <p:sldId id="6651" r:id="rId35"/>
    <p:sldId id="6652" r:id="rId36"/>
    <p:sldId id="6653" r:id="rId37"/>
    <p:sldId id="535" r:id="rId3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54" userDrawn="1">
          <p15:clr>
            <a:srgbClr val="A4A3A4"/>
          </p15:clr>
        </p15:guide>
        <p15:guide id="2" pos="506" userDrawn="1">
          <p15:clr>
            <a:srgbClr val="A4A3A4"/>
          </p15:clr>
        </p15:guide>
        <p15:guide id="3" pos="5110" userDrawn="1">
          <p15:clr>
            <a:srgbClr val="A4A3A4"/>
          </p15:clr>
        </p15:guide>
        <p15:guide id="4" orient="horz" pos="2047" userDrawn="1">
          <p15:clr>
            <a:srgbClr val="A4A3A4"/>
          </p15:clr>
        </p15:guide>
        <p15:guide id="7" orient="horz" pos="417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690B"/>
    <a:srgbClr val="4D7CA6"/>
    <a:srgbClr val="FFFFFF"/>
    <a:srgbClr val="004481"/>
    <a:srgbClr val="99B5CD"/>
    <a:srgbClr val="4B4B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75" autoAdjust="0"/>
    <p:restoredTop sz="86364" autoAdjust="0"/>
  </p:normalViewPr>
  <p:slideViewPr>
    <p:cSldViewPr snapToGrid="0" showGuides="1">
      <p:cViewPr>
        <p:scale>
          <a:sx n="68" d="100"/>
          <a:sy n="68" d="100"/>
        </p:scale>
        <p:origin x="812" y="32"/>
      </p:cViewPr>
      <p:guideLst>
        <p:guide orient="horz" pos="754"/>
        <p:guide pos="506"/>
        <p:guide pos="5110"/>
        <p:guide orient="horz" pos="2047"/>
        <p:guide orient="horz" pos="417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3" d="100"/>
          <a:sy n="83" d="100"/>
        </p:scale>
        <p:origin x="8844"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4BD78B7-3153-43EA-BD67-0A7D691C6DA2}" type="datetimeFigureOut">
              <a:rPr lang="de-AT" smtClean="0"/>
              <a:t>15.05.2025</a:t>
            </a:fld>
            <a:endParaRPr lang="de-AT"/>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9A0944-B1E9-40A8-8F04-EDD26E119787}" type="slidenum">
              <a:rPr lang="de-AT" smtClean="0"/>
              <a:t>‹Nr.›</a:t>
            </a:fld>
            <a:endParaRPr lang="de-AT"/>
          </a:p>
        </p:txBody>
      </p:sp>
    </p:spTree>
    <p:extLst>
      <p:ext uri="{BB962C8B-B14F-4D97-AF65-F5344CB8AC3E}">
        <p14:creationId xmlns:p14="http://schemas.microsoft.com/office/powerpoint/2010/main" val="4015107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D37F38-BA69-7F45-A204-D9320B1B9DFA}" type="datetimeFigureOut">
              <a:rPr lang="en-US" smtClean="0"/>
              <a:t>5/15/2025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4EE848-E68C-E146-A56A-C73D110B29BB}" type="slidenum">
              <a:rPr lang="en-US" smtClean="0"/>
              <a:t>‹Nr.›</a:t>
            </a:fld>
            <a:endParaRPr lang="en-US"/>
          </a:p>
        </p:txBody>
      </p:sp>
    </p:spTree>
    <p:extLst>
      <p:ext uri="{BB962C8B-B14F-4D97-AF65-F5344CB8AC3E}">
        <p14:creationId xmlns:p14="http://schemas.microsoft.com/office/powerpoint/2010/main" val="420454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pPr>
            <a:endParaRPr lang="en-US" b="0" dirty="0"/>
          </a:p>
        </p:txBody>
      </p:sp>
      <p:sp>
        <p:nvSpPr>
          <p:cNvPr id="4" name="Slide Number Placeholder 3"/>
          <p:cNvSpPr>
            <a:spLocks noGrp="1"/>
          </p:cNvSpPr>
          <p:nvPr>
            <p:ph type="sldNum" sz="quarter" idx="5"/>
          </p:nvPr>
        </p:nvSpPr>
        <p:spPr/>
        <p:txBody>
          <a:bodyPr/>
          <a:lstStyle/>
          <a:p>
            <a:fld id="{074EE848-E68C-E146-A56A-C73D110B29BB}" type="slidenum">
              <a:rPr lang="en-US" smtClean="0"/>
              <a:t>1</a:t>
            </a:fld>
            <a:endParaRPr lang="en-US"/>
          </a:p>
        </p:txBody>
      </p:sp>
    </p:spTree>
    <p:extLst>
      <p:ext uri="{BB962C8B-B14F-4D97-AF65-F5344CB8AC3E}">
        <p14:creationId xmlns:p14="http://schemas.microsoft.com/office/powerpoint/2010/main" val="880567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SLIDE</a:t>
            </a:r>
          </a:p>
          <a:p>
            <a:endParaRPr lang="en-GB" dirty="0"/>
          </a:p>
          <a:p>
            <a:r>
              <a:rPr lang="en-GB" dirty="0"/>
              <a:t>Common</a:t>
            </a:r>
            <a:r>
              <a:rPr lang="en-GB" baseline="0" dirty="0"/>
              <a:t> breaches include sending an email to the wrong individuals or including email addresses in the “TO:” line rather than the “BCC:”, sharing a spreadsheet with personal data on it, losing a mobile device (such as a memory stick or laptop). As we said, get in touch with our office asap in the event of any data breach. If you do accidentally send an email to the wrong recipients, also get in touch with IT Services immediately – they  may be able to recall the message before it is open and/or read.</a:t>
            </a:r>
          </a:p>
          <a:p>
            <a:endParaRPr lang="en-GB" baseline="0" dirty="0"/>
          </a:p>
          <a:p>
            <a:r>
              <a:rPr lang="en-GB" baseline="0" dirty="0"/>
              <a:t>We want to stress here the importance of urgency in breach responses. Responding promptly to a breach enables us to limit damage, to contain the breach and its impact, and it puts us in better stead with the Information Commissioner if they are notified or investigate. Additionally, the incoming General Data Protection Regulation mandates timescales for breach reporting – but you’ll hear more about that later in the presentation.</a:t>
            </a:r>
          </a:p>
          <a:p>
            <a:endParaRPr lang="en-GB" baseline="0" dirty="0"/>
          </a:p>
          <a:p>
            <a:r>
              <a:rPr lang="en-GB" baseline="0" dirty="0"/>
              <a:t>So, the bottom line to remember is that as soon you are made aware of a breach (or commit one yourself), notify our office and we will get the ball rolling.</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24</a:t>
            </a:fld>
            <a:endParaRPr lang="en-GB"/>
          </a:p>
        </p:txBody>
      </p:sp>
    </p:spTree>
    <p:extLst>
      <p:ext uri="{BB962C8B-B14F-4D97-AF65-F5344CB8AC3E}">
        <p14:creationId xmlns:p14="http://schemas.microsoft.com/office/powerpoint/2010/main" val="15439954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SLIDE</a:t>
            </a:r>
          </a:p>
          <a:p>
            <a:endParaRPr lang="en-GB" dirty="0"/>
          </a:p>
          <a:p>
            <a:r>
              <a:rPr lang="en-GB" dirty="0"/>
              <a:t>Common</a:t>
            </a:r>
            <a:r>
              <a:rPr lang="en-GB" baseline="0" dirty="0"/>
              <a:t> breaches include sending an email to the wrong individuals or including email addresses in the “TO:” line rather than the “BCC:”, sharing a spreadsheet with personal data on it, losing a mobile device (such as a memory stick or laptop). As we said, get in touch with our office asap in the event of any data breach. If you do accidentally send an email to the wrong recipients, also get in touch with IT Services immediately – they  may be able to recall the message before it is open and/or read.</a:t>
            </a:r>
          </a:p>
          <a:p>
            <a:endParaRPr lang="en-GB" baseline="0" dirty="0"/>
          </a:p>
          <a:p>
            <a:r>
              <a:rPr lang="en-GB" baseline="0" dirty="0"/>
              <a:t>We want to stress here the importance of urgency in breach responses. Responding promptly to a breach enables us to limit damage, to contain the breach and its impact, and it puts us in better stead with the Information Commissioner if they are notified or investigate. Additionally, the incoming General Data Protection Regulation mandates timescales for breach reporting – but you’ll hear more about that later in the presentation.</a:t>
            </a:r>
          </a:p>
          <a:p>
            <a:endParaRPr lang="en-GB" baseline="0" dirty="0"/>
          </a:p>
          <a:p>
            <a:r>
              <a:rPr lang="en-GB" baseline="0" dirty="0"/>
              <a:t>So, the bottom line to remember is that as soon you are made aware of a breach (or commit one yourself), notify our office and we will get the ball rolling.</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25</a:t>
            </a:fld>
            <a:endParaRPr lang="en-GB"/>
          </a:p>
        </p:txBody>
      </p:sp>
    </p:spTree>
    <p:extLst>
      <p:ext uri="{BB962C8B-B14F-4D97-AF65-F5344CB8AC3E}">
        <p14:creationId xmlns:p14="http://schemas.microsoft.com/office/powerpoint/2010/main" val="563505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SLIDE</a:t>
            </a:r>
          </a:p>
          <a:p>
            <a:endParaRPr lang="en-GB" dirty="0"/>
          </a:p>
          <a:p>
            <a:r>
              <a:rPr lang="en-GB" dirty="0"/>
              <a:t>Common</a:t>
            </a:r>
            <a:r>
              <a:rPr lang="en-GB" baseline="0" dirty="0"/>
              <a:t> breaches include sending an email to the wrong individuals or including email addresses in the “TO:” line rather than the “BCC:”, sharing a spreadsheet with personal data on it, losing a mobile device (such as a memory stick or laptop). As we said, get in touch with our office asap in the event of any data breach. If you do accidentally send an email to the wrong recipients, also get in touch with IT Services immediately – they  may be able to recall the message before it is open and/or read.</a:t>
            </a:r>
          </a:p>
          <a:p>
            <a:endParaRPr lang="en-GB" baseline="0" dirty="0"/>
          </a:p>
          <a:p>
            <a:r>
              <a:rPr lang="en-GB" baseline="0" dirty="0"/>
              <a:t>We want to stress here the importance of urgency in breach responses. Responding promptly to a breach enables us to limit damage, to contain the breach and its impact, and it puts us in better stead with the Information Commissioner if they are notified or investigate. Additionally, the incoming General Data Protection Regulation mandates timescales for breach reporting – but you’ll hear more about that later in the presentation.</a:t>
            </a:r>
          </a:p>
          <a:p>
            <a:endParaRPr lang="en-GB" baseline="0" dirty="0"/>
          </a:p>
          <a:p>
            <a:r>
              <a:rPr lang="en-GB" baseline="0" dirty="0"/>
              <a:t>So, the bottom line to remember is that as soon you are made aware of a breach (or commit one yourself), notify our office and we will get the ball rolling.</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26</a:t>
            </a:fld>
            <a:endParaRPr lang="en-GB"/>
          </a:p>
        </p:txBody>
      </p:sp>
    </p:spTree>
    <p:extLst>
      <p:ext uri="{BB962C8B-B14F-4D97-AF65-F5344CB8AC3E}">
        <p14:creationId xmlns:p14="http://schemas.microsoft.com/office/powerpoint/2010/main" val="671591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SLIDE</a:t>
            </a:r>
          </a:p>
          <a:p>
            <a:endParaRPr lang="en-GB" dirty="0"/>
          </a:p>
          <a:p>
            <a:r>
              <a:rPr lang="en-GB" dirty="0"/>
              <a:t>Common</a:t>
            </a:r>
            <a:r>
              <a:rPr lang="en-GB" baseline="0" dirty="0"/>
              <a:t> breaches include sending an email to the wrong individuals or including email addresses in the “TO:” line rather than the “BCC:”, sharing a spreadsheet with personal data on it, losing a mobile device (such as a memory stick or laptop). As we said, get in touch with our office asap in the event of any data breach. If you do accidentally send an email to the wrong recipients, also get in touch with IT Services immediately – they  may be able to recall the message before it is open and/or read.</a:t>
            </a:r>
          </a:p>
          <a:p>
            <a:endParaRPr lang="en-GB" baseline="0" dirty="0"/>
          </a:p>
          <a:p>
            <a:r>
              <a:rPr lang="en-GB" baseline="0" dirty="0"/>
              <a:t>We want to stress here the importance of urgency in breach responses. Responding promptly to a breach enables us to limit damage, to contain the breach and its impact, and it puts us in better stead with the Information Commissioner if they are notified or investigate. Additionally, the incoming General Data Protection Regulation mandates timescales for breach reporting – but you’ll hear more about that later in the presentation.</a:t>
            </a:r>
          </a:p>
          <a:p>
            <a:endParaRPr lang="en-GB" baseline="0" dirty="0"/>
          </a:p>
          <a:p>
            <a:r>
              <a:rPr lang="en-GB" baseline="0" dirty="0"/>
              <a:t>So, the bottom line to remember is that as soon you are made aware of a breach (or commit one yourself), notify our office and we will get the ball rolling.</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27</a:t>
            </a:fld>
            <a:endParaRPr lang="en-GB"/>
          </a:p>
        </p:txBody>
      </p:sp>
    </p:spTree>
    <p:extLst>
      <p:ext uri="{BB962C8B-B14F-4D97-AF65-F5344CB8AC3E}">
        <p14:creationId xmlns:p14="http://schemas.microsoft.com/office/powerpoint/2010/main" val="3545796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SLIDE</a:t>
            </a:r>
          </a:p>
          <a:p>
            <a:endParaRPr lang="en-GB" dirty="0"/>
          </a:p>
          <a:p>
            <a:r>
              <a:rPr lang="en-GB" dirty="0"/>
              <a:t>Common</a:t>
            </a:r>
            <a:r>
              <a:rPr lang="en-GB" baseline="0" dirty="0"/>
              <a:t> breaches include sending an email to the wrong individuals or including email addresses in the “TO:” line rather than the “BCC:”, sharing a spreadsheet with personal data on it, losing a mobile device (such as a memory stick or laptop). As we said, get in touch with our office asap in the event of any data breach. If you do accidentally send an email to the wrong recipients, also get in touch with IT Services immediately – they  may be able to recall the message before it is open and/or read.</a:t>
            </a:r>
          </a:p>
          <a:p>
            <a:endParaRPr lang="en-GB" baseline="0" dirty="0"/>
          </a:p>
          <a:p>
            <a:r>
              <a:rPr lang="en-GB" baseline="0" dirty="0"/>
              <a:t>We want to stress here the importance of urgency in breach responses. Responding promptly to a breach enables us to limit damage, to contain the breach and its impact, and it puts us in better stead with the Information Commissioner if they are notified or investigate. Additionally, the incoming General Data Protection Regulation mandates timescales for breach reporting – but you’ll hear more about that later in the presentation.</a:t>
            </a:r>
          </a:p>
          <a:p>
            <a:endParaRPr lang="en-GB" baseline="0" dirty="0"/>
          </a:p>
          <a:p>
            <a:r>
              <a:rPr lang="en-GB" baseline="0" dirty="0"/>
              <a:t>So, the bottom line to remember is that as soon you are made aware of a breach (or commit one yourself), notify our office and we will get the ball rolling.</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28</a:t>
            </a:fld>
            <a:endParaRPr lang="en-GB"/>
          </a:p>
        </p:txBody>
      </p:sp>
    </p:spTree>
    <p:extLst>
      <p:ext uri="{BB962C8B-B14F-4D97-AF65-F5344CB8AC3E}">
        <p14:creationId xmlns:p14="http://schemas.microsoft.com/office/powerpoint/2010/main" val="2654544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SLIDE</a:t>
            </a:r>
          </a:p>
          <a:p>
            <a:endParaRPr lang="en-GB" dirty="0"/>
          </a:p>
          <a:p>
            <a:r>
              <a:rPr lang="en-GB" dirty="0"/>
              <a:t>Common</a:t>
            </a:r>
            <a:r>
              <a:rPr lang="en-GB" baseline="0" dirty="0"/>
              <a:t> breaches include sending an email to the wrong individuals or including email addresses in the “TO:” line rather than the “BCC:”, sharing a spreadsheet with personal data on it, losing a mobile device (such as a memory stick or laptop). As we said, get in touch with our office asap in the event of any data breach. If you do accidentally send an email to the wrong recipients, also get in touch with IT Services immediately – they  may be able to recall the message before it is open and/or read.</a:t>
            </a:r>
          </a:p>
          <a:p>
            <a:endParaRPr lang="en-GB" baseline="0" dirty="0"/>
          </a:p>
          <a:p>
            <a:r>
              <a:rPr lang="en-GB" baseline="0" dirty="0"/>
              <a:t>We want to stress here the importance of urgency in breach responses. Responding promptly to a breach enables us to limit damage, to contain the breach and its impact, and it puts us in better stead with the Information Commissioner if they are notified or investigate. Additionally, the incoming General Data Protection Regulation mandates timescales for breach reporting – but you’ll hear more about that later in the presentation.</a:t>
            </a:r>
          </a:p>
          <a:p>
            <a:endParaRPr lang="en-GB" baseline="0" dirty="0"/>
          </a:p>
          <a:p>
            <a:r>
              <a:rPr lang="en-GB" baseline="0" dirty="0"/>
              <a:t>So, the bottom line to remember is that as soon you are made aware of a breach (or commit one yourself), notify our office and we will get the ball rolling.</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29</a:t>
            </a:fld>
            <a:endParaRPr lang="en-GB"/>
          </a:p>
        </p:txBody>
      </p:sp>
    </p:spTree>
    <p:extLst>
      <p:ext uri="{BB962C8B-B14F-4D97-AF65-F5344CB8AC3E}">
        <p14:creationId xmlns:p14="http://schemas.microsoft.com/office/powerpoint/2010/main" val="3055550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SLIDE</a:t>
            </a:r>
          </a:p>
          <a:p>
            <a:endParaRPr lang="en-GB" dirty="0"/>
          </a:p>
          <a:p>
            <a:r>
              <a:rPr lang="en-GB" dirty="0"/>
              <a:t>Common</a:t>
            </a:r>
            <a:r>
              <a:rPr lang="en-GB" baseline="0" dirty="0"/>
              <a:t> breaches include sending an email to the wrong individuals or including email addresses in the “TO:” line rather than the “BCC:”, sharing a spreadsheet with personal data on it, losing a mobile device (such as a memory stick or laptop). As we said, get in touch with our office asap in the event of any data breach. If you do accidentally send an email to the wrong recipients, also get in touch with IT Services immediately – they  may be able to recall the message before it is open and/or read.</a:t>
            </a:r>
          </a:p>
          <a:p>
            <a:endParaRPr lang="en-GB" baseline="0" dirty="0"/>
          </a:p>
          <a:p>
            <a:r>
              <a:rPr lang="en-GB" baseline="0" dirty="0"/>
              <a:t>We want to stress here the importance of urgency in breach responses. Responding promptly to a breach enables us to limit damage, to contain the breach and its impact, and it puts us in better stead with the Information Commissioner if they are notified or investigate. Additionally, the incoming General Data Protection Regulation mandates timescales for breach reporting – but you’ll hear more about that later in the presentation.</a:t>
            </a:r>
          </a:p>
          <a:p>
            <a:endParaRPr lang="en-GB" baseline="0" dirty="0"/>
          </a:p>
          <a:p>
            <a:r>
              <a:rPr lang="en-GB" baseline="0" dirty="0"/>
              <a:t>So, the bottom line to remember is that as soon you are made aware of a breach (or commit one yourself), notify our office and we will get the ball rolling.</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30</a:t>
            </a:fld>
            <a:endParaRPr lang="en-GB"/>
          </a:p>
        </p:txBody>
      </p:sp>
    </p:spTree>
    <p:extLst>
      <p:ext uri="{BB962C8B-B14F-4D97-AF65-F5344CB8AC3E}">
        <p14:creationId xmlns:p14="http://schemas.microsoft.com/office/powerpoint/2010/main" val="24371516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SLIDE</a:t>
            </a:r>
          </a:p>
          <a:p>
            <a:endParaRPr lang="en-GB" dirty="0"/>
          </a:p>
          <a:p>
            <a:r>
              <a:rPr lang="en-GB" dirty="0"/>
              <a:t>Common</a:t>
            </a:r>
            <a:r>
              <a:rPr lang="en-GB" baseline="0" dirty="0"/>
              <a:t> breaches include sending an email to the wrong individuals or including email addresses in the “TO:” line rather than the “BCC:”, sharing a spreadsheet with personal data on it, losing a mobile device (such as a memory stick or laptop). As we said, get in touch with our office asap in the event of any data breach. If you do accidentally send an email to the wrong recipients, also get in touch with IT Services immediately – they  may be able to recall the message before it is open and/or read.</a:t>
            </a:r>
          </a:p>
          <a:p>
            <a:endParaRPr lang="en-GB" baseline="0" dirty="0"/>
          </a:p>
          <a:p>
            <a:r>
              <a:rPr lang="en-GB" baseline="0" dirty="0"/>
              <a:t>We want to stress here the importance of urgency in breach responses. Responding promptly to a breach enables us to limit damage, to contain the breach and its impact, and it puts us in better stead with the Information Commissioner if they are notified or investigate. Additionally, the incoming General Data Protection Regulation mandates timescales for breach reporting – but you’ll hear more about that later in the presentation.</a:t>
            </a:r>
          </a:p>
          <a:p>
            <a:endParaRPr lang="en-GB" baseline="0" dirty="0"/>
          </a:p>
          <a:p>
            <a:r>
              <a:rPr lang="en-GB" baseline="0" dirty="0"/>
              <a:t>So, the bottom line to remember is that as soon you are made aware of a breach (or commit one yourself), notify our office and we will get the ball rolling.</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31</a:t>
            </a:fld>
            <a:endParaRPr lang="en-GB"/>
          </a:p>
        </p:txBody>
      </p:sp>
    </p:spTree>
    <p:extLst>
      <p:ext uri="{BB962C8B-B14F-4D97-AF65-F5344CB8AC3E}">
        <p14:creationId xmlns:p14="http://schemas.microsoft.com/office/powerpoint/2010/main" val="2386968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SLIDE</a:t>
            </a:r>
          </a:p>
          <a:p>
            <a:endParaRPr lang="en-GB" dirty="0"/>
          </a:p>
          <a:p>
            <a:r>
              <a:rPr lang="en-GB" dirty="0"/>
              <a:t>Common</a:t>
            </a:r>
            <a:r>
              <a:rPr lang="en-GB" baseline="0" dirty="0"/>
              <a:t> breaches include sending an email to the wrong individuals or including email addresses in the “TO:” line rather than the “BCC:”, sharing a spreadsheet with personal data on it, losing a mobile device (such as a memory stick or laptop). As we said, get in touch with our office asap in the event of any data breach. If you do accidentally send an email to the wrong recipients, also get in touch with IT Services immediately – they  may be able to recall the message before it is open and/or read.</a:t>
            </a:r>
          </a:p>
          <a:p>
            <a:endParaRPr lang="en-GB" baseline="0" dirty="0"/>
          </a:p>
          <a:p>
            <a:r>
              <a:rPr lang="en-GB" baseline="0" dirty="0"/>
              <a:t>We want to stress here the importance of urgency in breach responses. Responding promptly to a breach enables us to limit damage, to contain the breach and its impact, and it puts us in better stead with the Information Commissioner if they are notified or investigate. Additionally, the incoming General Data Protection Regulation mandates timescales for breach reporting – but you’ll hear more about that later in the presentation.</a:t>
            </a:r>
          </a:p>
          <a:p>
            <a:endParaRPr lang="en-GB" baseline="0" dirty="0"/>
          </a:p>
          <a:p>
            <a:r>
              <a:rPr lang="en-GB" baseline="0" dirty="0"/>
              <a:t>So, the bottom line to remember is that as soon you are made aware of a breach (or commit one yourself), notify our office and we will get the ball rolling.</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32</a:t>
            </a:fld>
            <a:endParaRPr lang="en-GB"/>
          </a:p>
        </p:txBody>
      </p:sp>
    </p:spTree>
    <p:extLst>
      <p:ext uri="{BB962C8B-B14F-4D97-AF65-F5344CB8AC3E}">
        <p14:creationId xmlns:p14="http://schemas.microsoft.com/office/powerpoint/2010/main" val="4263972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u="sng" kern="1200" dirty="0">
                <a:solidFill>
                  <a:schemeClr val="tx1"/>
                </a:solidFill>
                <a:effectLst/>
                <a:latin typeface="+mn-lt"/>
                <a:ea typeface="+mn-ea"/>
                <a:cs typeface="+mn-cs"/>
              </a:rPr>
              <a:t>With this I am at the end of WP7 report and am happy to take questions.</a:t>
            </a:r>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074EE848-E68C-E146-A56A-C73D110B29BB}" type="slidenum">
              <a:rPr lang="en-US" smtClean="0"/>
              <a:t>34</a:t>
            </a:fld>
            <a:endParaRPr lang="en-US"/>
          </a:p>
        </p:txBody>
      </p:sp>
    </p:spTree>
    <p:extLst>
      <p:ext uri="{BB962C8B-B14F-4D97-AF65-F5344CB8AC3E}">
        <p14:creationId xmlns:p14="http://schemas.microsoft.com/office/powerpoint/2010/main" val="1175848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6</a:t>
            </a:fld>
            <a:endParaRPr lang="en-GB"/>
          </a:p>
        </p:txBody>
      </p:sp>
    </p:spTree>
    <p:extLst>
      <p:ext uri="{BB962C8B-B14F-4D97-AF65-F5344CB8AC3E}">
        <p14:creationId xmlns:p14="http://schemas.microsoft.com/office/powerpoint/2010/main" val="3933742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are you telling students on your first interactions?</a:t>
            </a:r>
            <a:r>
              <a:rPr lang="en-GB" baseline="0" dirty="0"/>
              <a:t> What sort of agreement is presented to them, and what are they “signing” up for? Is it a contract for service? Is it </a:t>
            </a:r>
            <a:r>
              <a:rPr lang="en-GB" baseline="0"/>
              <a:t>legitimate interests? </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10</a:t>
            </a:fld>
            <a:endParaRPr lang="en-GB"/>
          </a:p>
        </p:txBody>
      </p:sp>
    </p:spTree>
    <p:extLst>
      <p:ext uri="{BB962C8B-B14F-4D97-AF65-F5344CB8AC3E}">
        <p14:creationId xmlns:p14="http://schemas.microsoft.com/office/powerpoint/2010/main" val="569313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12</a:t>
            </a:fld>
            <a:endParaRPr lang="en-GB"/>
          </a:p>
        </p:txBody>
      </p:sp>
    </p:spTree>
    <p:extLst>
      <p:ext uri="{BB962C8B-B14F-4D97-AF65-F5344CB8AC3E}">
        <p14:creationId xmlns:p14="http://schemas.microsoft.com/office/powerpoint/2010/main" val="3162123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Talk about profiling, cos of work Planning</a:t>
            </a:r>
            <a:r>
              <a:rPr lang="en-GB" baseline="0" dirty="0"/>
              <a:t> does? </a:t>
            </a:r>
          </a:p>
          <a:p>
            <a:endParaRPr lang="en-GB" baseline="0" dirty="0"/>
          </a:p>
          <a:p>
            <a:r>
              <a:rPr lang="en-GB" baseline="0" dirty="0"/>
              <a:t>All Rights issues must be shared with any organisation we’ve shared with, e.g. rectifications must be relayed to </a:t>
            </a:r>
            <a:r>
              <a:rPr lang="en-GB" baseline="0" dirty="0" err="1"/>
              <a:t>HESA</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13</a:t>
            </a:fld>
            <a:endParaRPr lang="en-GB"/>
          </a:p>
        </p:txBody>
      </p:sp>
    </p:spTree>
    <p:extLst>
      <p:ext uri="{BB962C8B-B14F-4D97-AF65-F5344CB8AC3E}">
        <p14:creationId xmlns:p14="http://schemas.microsoft.com/office/powerpoint/2010/main" val="1777985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14</a:t>
            </a:fld>
            <a:endParaRPr lang="en-GB"/>
          </a:p>
        </p:txBody>
      </p:sp>
    </p:spTree>
    <p:extLst>
      <p:ext uri="{BB962C8B-B14F-4D97-AF65-F5344CB8AC3E}">
        <p14:creationId xmlns:p14="http://schemas.microsoft.com/office/powerpoint/2010/main" val="2632390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Layered approach – just in time notices, </a:t>
            </a:r>
            <a:r>
              <a:rPr lang="en-GB" dirty="0" err="1"/>
              <a:t>Uni</a:t>
            </a:r>
            <a:r>
              <a:rPr lang="en-GB" dirty="0"/>
              <a:t> calendar, </a:t>
            </a:r>
            <a:r>
              <a:rPr lang="en-GB" dirty="0" err="1"/>
              <a:t>etc</a:t>
            </a:r>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16</a:t>
            </a:fld>
            <a:endParaRPr lang="en-GB"/>
          </a:p>
        </p:txBody>
      </p:sp>
    </p:spTree>
    <p:extLst>
      <p:ext uri="{BB962C8B-B14F-4D97-AF65-F5344CB8AC3E}">
        <p14:creationId xmlns:p14="http://schemas.microsoft.com/office/powerpoint/2010/main" val="2544506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18</a:t>
            </a:fld>
            <a:endParaRPr lang="en-GB"/>
          </a:p>
        </p:txBody>
      </p:sp>
    </p:spTree>
    <p:extLst>
      <p:ext uri="{BB962C8B-B14F-4D97-AF65-F5344CB8AC3E}">
        <p14:creationId xmlns:p14="http://schemas.microsoft.com/office/powerpoint/2010/main" val="2266183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846D613-2830-42AB-AAA1-68044F4EEE2F}" type="slidenum">
              <a:rPr lang="en-GB" smtClean="0"/>
              <a:t>23</a:t>
            </a:fld>
            <a:endParaRPr lang="en-GB"/>
          </a:p>
        </p:txBody>
      </p:sp>
    </p:spTree>
    <p:extLst>
      <p:ext uri="{BB962C8B-B14F-4D97-AF65-F5344CB8AC3E}">
        <p14:creationId xmlns:p14="http://schemas.microsoft.com/office/powerpoint/2010/main" val="4021750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of Presentatio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B33DA-1936-4A88-BF6C-7465DA396888}"/>
              </a:ext>
            </a:extLst>
          </p:cNvPr>
          <p:cNvSpPr>
            <a:spLocks noGrp="1"/>
          </p:cNvSpPr>
          <p:nvPr>
            <p:ph type="ctrTitle"/>
          </p:nvPr>
        </p:nvSpPr>
        <p:spPr>
          <a:xfrm>
            <a:off x="1444531" y="3221429"/>
            <a:ext cx="9144000" cy="527533"/>
          </a:xfrm>
        </p:spPr>
        <p:txBody>
          <a:bodyPr anchor="t" anchorCtr="0">
            <a:normAutofit/>
          </a:bodyPr>
          <a:lstStyle>
            <a:lvl1pPr algn="ctr">
              <a:lnSpc>
                <a:spcPts val="2600"/>
              </a:lnSpc>
              <a:defRPr sz="2400" b="0">
                <a:solidFill>
                  <a:srgbClr val="4B4B4D"/>
                </a:solidFill>
              </a:defRPr>
            </a:lvl1pPr>
          </a:lstStyle>
          <a:p>
            <a:r>
              <a:rPr lang="de-DE" dirty="0"/>
              <a:t>Mastertitelformat bearbeiten</a:t>
            </a:r>
          </a:p>
        </p:txBody>
      </p:sp>
      <p:sp>
        <p:nvSpPr>
          <p:cNvPr id="3" name="Untertitel 2">
            <a:extLst>
              <a:ext uri="{FF2B5EF4-FFF2-40B4-BE49-F238E27FC236}">
                <a16:creationId xmlns:a16="http://schemas.microsoft.com/office/drawing/2014/main" id="{55C432BB-F9A8-4A93-86AF-7099AE8F3716}"/>
              </a:ext>
            </a:extLst>
          </p:cNvPr>
          <p:cNvSpPr>
            <a:spLocks noGrp="1"/>
          </p:cNvSpPr>
          <p:nvPr>
            <p:ph type="subTitle" idx="1"/>
          </p:nvPr>
        </p:nvSpPr>
        <p:spPr>
          <a:xfrm>
            <a:off x="1444531" y="5178895"/>
            <a:ext cx="9144000" cy="365126"/>
          </a:xfrm>
        </p:spPr>
        <p:txBody>
          <a:bodyPr>
            <a:normAutofit/>
          </a:bodyPr>
          <a:lstStyle>
            <a:lvl1pPr marL="0" indent="0" algn="ctr">
              <a:buNone/>
              <a:defRPr sz="1500" cap="all" baseline="0">
                <a:solidFill>
                  <a:srgbClr val="4B4B4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6" name="Foliennummernplatzhalter 5">
            <a:extLst>
              <a:ext uri="{FF2B5EF4-FFF2-40B4-BE49-F238E27FC236}">
                <a16:creationId xmlns:a16="http://schemas.microsoft.com/office/drawing/2014/main" id="{129A3041-6B1E-4EDE-B622-52049BDF5C4F}"/>
              </a:ext>
            </a:extLst>
          </p:cNvPr>
          <p:cNvSpPr>
            <a:spLocks noGrp="1"/>
          </p:cNvSpPr>
          <p:nvPr>
            <p:ph type="sldNum" sz="quarter" idx="12"/>
          </p:nvPr>
        </p:nvSpPr>
        <p:spPr/>
        <p:txBody>
          <a:bodyPr/>
          <a:lstStyle/>
          <a:p>
            <a:fld id="{7B4068E8-BD5A-4B27-9A24-1F0771D68959}" type="slidenum">
              <a:rPr lang="de-DE" smtClean="0"/>
              <a:t>‹Nr.›</a:t>
            </a:fld>
            <a:endParaRPr lang="de-DE"/>
          </a:p>
        </p:txBody>
      </p:sp>
      <p:pic>
        <p:nvPicPr>
          <p:cNvPr id="10" name="Grafik 9">
            <a:extLst>
              <a:ext uri="{FF2B5EF4-FFF2-40B4-BE49-F238E27FC236}">
                <a16:creationId xmlns:a16="http://schemas.microsoft.com/office/drawing/2014/main" id="{C2FDB570-F2F0-488D-9021-7617387D7EB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76884" y="437763"/>
            <a:ext cx="2427632" cy="1037310"/>
          </a:xfrm>
          <a:prstGeom prst="rect">
            <a:avLst/>
          </a:prstGeom>
        </p:spPr>
      </p:pic>
      <p:sp>
        <p:nvSpPr>
          <p:cNvPr id="11" name="Rechteck 10"/>
          <p:cNvSpPr/>
          <p:nvPr userDrawn="1"/>
        </p:nvSpPr>
        <p:spPr>
          <a:xfrm>
            <a:off x="394531" y="0"/>
            <a:ext cx="2792338" cy="16827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Tree>
    <p:extLst>
      <p:ext uri="{BB962C8B-B14F-4D97-AF65-F5344CB8AC3E}">
        <p14:creationId xmlns:p14="http://schemas.microsoft.com/office/powerpoint/2010/main" val="135336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36F3AE-735B-4E54-8079-70788EE82543}"/>
              </a:ext>
            </a:extLst>
          </p:cNvPr>
          <p:cNvSpPr>
            <a:spLocks noGrp="1"/>
          </p:cNvSpPr>
          <p:nvPr>
            <p:ph type="title"/>
          </p:nvPr>
        </p:nvSpPr>
        <p:spPr/>
        <p:txBody>
          <a:bodyPr/>
          <a:lstStyle/>
          <a:p>
            <a:r>
              <a:rPr lang="de-DE"/>
              <a:t>Mastertitelformat bearbeiten</a:t>
            </a:r>
          </a:p>
        </p:txBody>
      </p:sp>
      <p:sp>
        <p:nvSpPr>
          <p:cNvPr id="6" name="Fußzeilenplatzhalter 5">
            <a:extLst>
              <a:ext uri="{FF2B5EF4-FFF2-40B4-BE49-F238E27FC236}">
                <a16:creationId xmlns:a16="http://schemas.microsoft.com/office/drawing/2014/main" id="{9C0CD161-13F5-4FEB-A506-21379ADDB8EA}"/>
              </a:ext>
            </a:extLst>
          </p:cNvPr>
          <p:cNvSpPr>
            <a:spLocks noGrp="1"/>
          </p:cNvSpPr>
          <p:nvPr>
            <p:ph type="ftr" sz="quarter" idx="11"/>
          </p:nvPr>
        </p:nvSpPr>
        <p:spPr>
          <a:xfrm>
            <a:off x="875168" y="6338042"/>
            <a:ext cx="4114800" cy="365125"/>
          </a:xfrm>
          <a:prstGeom prst="rect">
            <a:avLst/>
          </a:prstGeom>
        </p:spPr>
        <p:txBody>
          <a:bodyPr/>
          <a:lstStyle>
            <a:lvl1pPr>
              <a:defRPr/>
            </a:lvl1pPr>
          </a:lstStyle>
          <a:p>
            <a:r>
              <a:rPr lang="de-DE" dirty="0"/>
              <a:t>MC #25 Meeting | April 3-4, 2019 | Innsbruck   </a:t>
            </a:r>
          </a:p>
        </p:txBody>
      </p:sp>
      <p:sp>
        <p:nvSpPr>
          <p:cNvPr id="7" name="Foliennummernplatzhalter 6">
            <a:extLst>
              <a:ext uri="{FF2B5EF4-FFF2-40B4-BE49-F238E27FC236}">
                <a16:creationId xmlns:a16="http://schemas.microsoft.com/office/drawing/2014/main" id="{1B4EAD22-D7B9-4117-973E-862782F17FB9}"/>
              </a:ext>
            </a:extLst>
          </p:cNvPr>
          <p:cNvSpPr>
            <a:spLocks noGrp="1"/>
          </p:cNvSpPr>
          <p:nvPr>
            <p:ph type="sldNum" sz="quarter" idx="12"/>
          </p:nvPr>
        </p:nvSpPr>
        <p:spPr>
          <a:xfrm>
            <a:off x="5102470" y="6356350"/>
            <a:ext cx="2743200" cy="365125"/>
          </a:xfrm>
        </p:spPr>
        <p:txBody>
          <a:bodyPr/>
          <a:lstStyle/>
          <a:p>
            <a:fld id="{7B4068E8-BD5A-4B27-9A24-1F0771D68959}" type="slidenum">
              <a:rPr lang="de-DE" smtClean="0"/>
              <a:t>‹Nr.›</a:t>
            </a:fld>
            <a:endParaRPr lang="de-DE"/>
          </a:p>
        </p:txBody>
      </p:sp>
      <p:sp>
        <p:nvSpPr>
          <p:cNvPr id="9" name="Textplatzhalter 8">
            <a:extLst>
              <a:ext uri="{FF2B5EF4-FFF2-40B4-BE49-F238E27FC236}">
                <a16:creationId xmlns:a16="http://schemas.microsoft.com/office/drawing/2014/main" id="{C318D662-A1AA-4A6C-9A33-5095940AB35C}"/>
              </a:ext>
            </a:extLst>
          </p:cNvPr>
          <p:cNvSpPr>
            <a:spLocks noGrp="1"/>
          </p:cNvSpPr>
          <p:nvPr>
            <p:ph type="body" sz="quarter" idx="13"/>
          </p:nvPr>
        </p:nvSpPr>
        <p:spPr>
          <a:xfrm>
            <a:off x="858076" y="1288592"/>
            <a:ext cx="8315740" cy="284993"/>
          </a:xfrm>
        </p:spPr>
        <p:txBody>
          <a:bodyPr>
            <a:noAutofit/>
          </a:bodyPr>
          <a:lstStyle>
            <a:lvl1pPr marL="0" indent="0">
              <a:buNone/>
              <a:defRPr sz="1600" cap="all" baseline="0">
                <a:solidFill>
                  <a:srgbClr val="004481"/>
                </a:solidFill>
              </a:defRPr>
            </a:lvl1pPr>
          </a:lstStyle>
          <a:p>
            <a:pPr lvl="0"/>
            <a:r>
              <a:rPr lang="de-DE" dirty="0"/>
              <a:t>Mastertextformat bearbeiten</a:t>
            </a:r>
          </a:p>
        </p:txBody>
      </p:sp>
      <p:sp>
        <p:nvSpPr>
          <p:cNvPr id="10" name="Inhaltsplatzhalter 2">
            <a:extLst>
              <a:ext uri="{FF2B5EF4-FFF2-40B4-BE49-F238E27FC236}">
                <a16:creationId xmlns:a16="http://schemas.microsoft.com/office/drawing/2014/main" id="{FFBAC44E-6025-4998-8F63-2CD0450E75B8}"/>
              </a:ext>
            </a:extLst>
          </p:cNvPr>
          <p:cNvSpPr>
            <a:spLocks noGrp="1"/>
          </p:cNvSpPr>
          <p:nvPr>
            <p:ph sz="half" idx="1"/>
          </p:nvPr>
        </p:nvSpPr>
        <p:spPr>
          <a:xfrm>
            <a:off x="875168" y="2602800"/>
            <a:ext cx="8991054" cy="3600000"/>
          </a:xfrm>
        </p:spPr>
        <p:txBody>
          <a:bodyPr/>
          <a:lstStyle/>
          <a:p>
            <a:pPr lvl="0"/>
            <a:r>
              <a:rPr lang="de-DE" dirty="0"/>
              <a:t>Mastertextformat bearbeiten</a:t>
            </a:r>
          </a:p>
          <a:p>
            <a:pPr lvl="1"/>
            <a:r>
              <a:rPr lang="de-DE" dirty="0"/>
              <a:t>Zweite Ebene</a:t>
            </a:r>
          </a:p>
        </p:txBody>
      </p:sp>
    </p:spTree>
    <p:extLst>
      <p:ext uri="{BB962C8B-B14F-4D97-AF65-F5344CB8AC3E}">
        <p14:creationId xmlns:p14="http://schemas.microsoft.com/office/powerpoint/2010/main" val="2282424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18" name="Rechteck 17"/>
          <p:cNvSpPr/>
          <p:nvPr userDrawn="1"/>
        </p:nvSpPr>
        <p:spPr>
          <a:xfrm>
            <a:off x="0" y="0"/>
            <a:ext cx="3113314" cy="185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0" name="Rechteck 19"/>
          <p:cNvSpPr/>
          <p:nvPr userDrawn="1"/>
        </p:nvSpPr>
        <p:spPr>
          <a:xfrm>
            <a:off x="9279924" y="175436"/>
            <a:ext cx="2617214" cy="12509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pic>
        <p:nvPicPr>
          <p:cNvPr id="21" name="Grafik 20"/>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23482" y="528180"/>
            <a:ext cx="1738403" cy="780144"/>
          </a:xfrm>
          <a:prstGeom prst="rect">
            <a:avLst/>
          </a:prstGeom>
        </p:spPr>
      </p:pic>
      <p:sp>
        <p:nvSpPr>
          <p:cNvPr id="5" name="Fußzeilenplatzhalter 4">
            <a:extLst>
              <a:ext uri="{FF2B5EF4-FFF2-40B4-BE49-F238E27FC236}">
                <a16:creationId xmlns:a16="http://schemas.microsoft.com/office/drawing/2014/main" id="{FE6D2653-CA35-4DF6-ABA6-47CBBD2D9B8D}"/>
              </a:ext>
            </a:extLst>
          </p:cNvPr>
          <p:cNvSpPr>
            <a:spLocks noGrp="1"/>
          </p:cNvSpPr>
          <p:nvPr>
            <p:ph type="ftr" sz="quarter" idx="3"/>
          </p:nvPr>
        </p:nvSpPr>
        <p:spPr>
          <a:xfrm>
            <a:off x="9243667" y="6294842"/>
            <a:ext cx="1193433"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r>
              <a:rPr lang="de-DE" dirty="0" err="1"/>
              <a:t>Funded</a:t>
            </a:r>
            <a:r>
              <a:rPr lang="de-DE" dirty="0"/>
              <a:t> </a:t>
            </a:r>
            <a:r>
              <a:rPr lang="de-DE" dirty="0" err="1"/>
              <a:t>by</a:t>
            </a:r>
            <a:r>
              <a:rPr lang="de-DE" dirty="0"/>
              <a:t> </a:t>
            </a:r>
          </a:p>
          <a:p>
            <a:r>
              <a:rPr lang="en-GB" dirty="0"/>
              <a:t>grant number 2023-0.752.780</a:t>
            </a:r>
            <a:endParaRPr lang="de-DE" dirty="0"/>
          </a:p>
        </p:txBody>
      </p:sp>
    </p:spTree>
    <p:extLst>
      <p:ext uri="{BB962C8B-B14F-4D97-AF65-F5344CB8AC3E}">
        <p14:creationId xmlns:p14="http://schemas.microsoft.com/office/powerpoint/2010/main" val="866667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4434" y="356659"/>
            <a:ext cx="11523133" cy="1056117"/>
          </a:xfrm>
          <a:prstGeom prst="rect">
            <a:avLst/>
          </a:prstGeom>
        </p:spPr>
        <p:txBody>
          <a:bodyPr/>
          <a:lstStyle>
            <a:lvl1pPr>
              <a:defRPr sz="5867">
                <a:solidFill>
                  <a:schemeClr val="tx1"/>
                </a:solidFill>
                <a:latin typeface="Arial"/>
                <a:cs typeface="Arial"/>
              </a:defRPr>
            </a:lvl1pPr>
          </a:lstStyle>
          <a:p>
            <a:r>
              <a:rPr lang="en-GB"/>
              <a:t>Click to edit Master title style</a:t>
            </a:r>
            <a:endParaRPr lang="en-US" dirty="0"/>
          </a:p>
        </p:txBody>
      </p:sp>
      <p:sp>
        <p:nvSpPr>
          <p:cNvPr id="3" name="Content Placeholder 2"/>
          <p:cNvSpPr>
            <a:spLocks noGrp="1"/>
          </p:cNvSpPr>
          <p:nvPr>
            <p:ph idx="1"/>
          </p:nvPr>
        </p:nvSpPr>
        <p:spPr>
          <a:xfrm>
            <a:off x="334434" y="1485899"/>
            <a:ext cx="11523133" cy="5015441"/>
          </a:xfrm>
          <a:prstGeom prst="rect">
            <a:avLst/>
          </a:prstGeom>
        </p:spPr>
        <p:txBody>
          <a:bodyPr/>
          <a:lstStyle>
            <a:lvl1pPr>
              <a:defRPr sz="2667">
                <a:solidFill>
                  <a:schemeClr val="tx1"/>
                </a:solidFill>
                <a:latin typeface="Arial"/>
                <a:cs typeface="Arial"/>
              </a:defRPr>
            </a:lvl1pPr>
            <a:lvl2pPr>
              <a:defRPr sz="2400">
                <a:solidFill>
                  <a:schemeClr val="tx1"/>
                </a:solidFill>
                <a:latin typeface="Arial"/>
                <a:cs typeface="Arial"/>
              </a:defRPr>
            </a:lvl2pPr>
            <a:lvl3pPr>
              <a:defRPr sz="1867">
                <a:solidFill>
                  <a:schemeClr val="tx1"/>
                </a:solidFill>
                <a:latin typeface="Arial"/>
                <a:cs typeface="Arial"/>
              </a:defRPr>
            </a:lvl3pPr>
            <a:lvl4pPr>
              <a:defRPr>
                <a:solidFill>
                  <a:schemeClr val="tx1"/>
                </a:solidFill>
              </a:defRPr>
            </a:lvl4pPr>
            <a:lvl5pPr>
              <a:defRPr sz="1333">
                <a:solidFill>
                  <a:schemeClr val="tx1"/>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75355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AB1B5BA-B65F-4FE4-87D5-44ED6F491115}"/>
              </a:ext>
            </a:extLst>
          </p:cNvPr>
          <p:cNvSpPr>
            <a:spLocks noGrp="1"/>
          </p:cNvSpPr>
          <p:nvPr>
            <p:ph type="title"/>
          </p:nvPr>
        </p:nvSpPr>
        <p:spPr>
          <a:xfrm>
            <a:off x="858077" y="894006"/>
            <a:ext cx="8315740" cy="428770"/>
          </a:xfrm>
          <a:prstGeom prst="rect">
            <a:avLst/>
          </a:prstGeom>
        </p:spPr>
        <p:txBody>
          <a:bodyPr vert="horz" lIns="91440" tIns="45720" rIns="91440" bIns="45720" rtlCol="0" anchor="t" anchorCtr="0">
            <a:normAutofit/>
          </a:bodyPr>
          <a:lstStyle/>
          <a:p>
            <a:r>
              <a:rPr lang="de-DE" dirty="0"/>
              <a:t>Mastertitelformat bearbeiten</a:t>
            </a:r>
          </a:p>
        </p:txBody>
      </p:sp>
      <p:sp>
        <p:nvSpPr>
          <p:cNvPr id="3" name="Textplatzhalter 2">
            <a:extLst>
              <a:ext uri="{FF2B5EF4-FFF2-40B4-BE49-F238E27FC236}">
                <a16:creationId xmlns:a16="http://schemas.microsoft.com/office/drawing/2014/main" id="{4E74EC39-6097-4AEC-9234-8A5752763E71}"/>
              </a:ext>
            </a:extLst>
          </p:cNvPr>
          <p:cNvSpPr>
            <a:spLocks noGrp="1"/>
          </p:cNvSpPr>
          <p:nvPr>
            <p:ph type="body" idx="1"/>
          </p:nvPr>
        </p:nvSpPr>
        <p:spPr>
          <a:xfrm>
            <a:off x="858077" y="2604052"/>
            <a:ext cx="10624677" cy="3572910"/>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p:txBody>
      </p:sp>
      <p:sp>
        <p:nvSpPr>
          <p:cNvPr id="6" name="Foliennummernplatzhalter 5">
            <a:extLst>
              <a:ext uri="{FF2B5EF4-FFF2-40B4-BE49-F238E27FC236}">
                <a16:creationId xmlns:a16="http://schemas.microsoft.com/office/drawing/2014/main" id="{E879E222-400C-49DD-9D4B-77FDDC83DBFD}"/>
              </a:ext>
            </a:extLst>
          </p:cNvPr>
          <p:cNvSpPr>
            <a:spLocks noGrp="1"/>
          </p:cNvSpPr>
          <p:nvPr>
            <p:ph type="sldNum" sz="quarter" idx="4"/>
          </p:nvPr>
        </p:nvSpPr>
        <p:spPr>
          <a:xfrm>
            <a:off x="5418994" y="6356350"/>
            <a:ext cx="2743200" cy="365125"/>
          </a:xfrm>
          <a:prstGeom prst="rect">
            <a:avLst/>
          </a:prstGeom>
        </p:spPr>
        <p:txBody>
          <a:bodyPr vert="horz" lIns="91440" tIns="45720" rIns="91440" bIns="45720" rtlCol="0" anchor="ctr"/>
          <a:lstStyle>
            <a:lvl1pPr algn="ctr">
              <a:defRPr sz="1000">
                <a:solidFill>
                  <a:schemeClr val="tx1">
                    <a:tint val="75000"/>
                  </a:schemeClr>
                </a:solidFill>
                <a:latin typeface="Arial" panose="020B0604020202020204" pitchFamily="34" charset="0"/>
                <a:cs typeface="Arial" panose="020B0604020202020204" pitchFamily="34" charset="0"/>
              </a:defRPr>
            </a:lvl1pPr>
          </a:lstStyle>
          <a:p>
            <a:fld id="{7B4068E8-BD5A-4B27-9A24-1F0771D68959}" type="slidenum">
              <a:rPr lang="de-DE" smtClean="0"/>
              <a:pPr/>
              <a:t>‹Nr.›</a:t>
            </a:fld>
            <a:endParaRPr lang="de-DE" dirty="0"/>
          </a:p>
        </p:txBody>
      </p:sp>
      <p:pic>
        <p:nvPicPr>
          <p:cNvPr id="8" name="Grafik 7">
            <a:extLst>
              <a:ext uri="{FF2B5EF4-FFF2-40B4-BE49-F238E27FC236}">
                <a16:creationId xmlns:a16="http://schemas.microsoft.com/office/drawing/2014/main" id="{58E8E10F-B32D-4AEE-A835-791473A29487}"/>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9323462" y="598205"/>
            <a:ext cx="2026794" cy="545182"/>
          </a:xfrm>
          <a:prstGeom prst="rect">
            <a:avLst/>
          </a:prstGeom>
        </p:spPr>
      </p:pic>
      <p:cxnSp>
        <p:nvCxnSpPr>
          <p:cNvPr id="12" name="Gerader Verbinder 11">
            <a:extLst>
              <a:ext uri="{FF2B5EF4-FFF2-40B4-BE49-F238E27FC236}">
                <a16:creationId xmlns:a16="http://schemas.microsoft.com/office/drawing/2014/main" id="{D5A03332-6121-4A37-A365-98D2E18A34C9}"/>
              </a:ext>
            </a:extLst>
          </p:cNvPr>
          <p:cNvCxnSpPr/>
          <p:nvPr userDrawn="1"/>
        </p:nvCxnSpPr>
        <p:spPr>
          <a:xfrm>
            <a:off x="792646" y="649561"/>
            <a:ext cx="1798982" cy="0"/>
          </a:xfrm>
          <a:prstGeom prst="line">
            <a:avLst/>
          </a:prstGeom>
          <a:ln w="47625">
            <a:solidFill>
              <a:srgbClr val="004481"/>
            </a:solidFill>
          </a:ln>
        </p:spPr>
        <p:style>
          <a:lnRef idx="1">
            <a:schemeClr val="accent1"/>
          </a:lnRef>
          <a:fillRef idx="0">
            <a:schemeClr val="accent1"/>
          </a:fillRef>
          <a:effectRef idx="0">
            <a:schemeClr val="accent1"/>
          </a:effectRef>
          <a:fontRef idx="minor">
            <a:schemeClr val="tx1"/>
          </a:fontRef>
        </p:style>
      </p:cxnSp>
      <p:sp>
        <p:nvSpPr>
          <p:cNvPr id="9" name="Rechteck 8"/>
          <p:cNvSpPr/>
          <p:nvPr userDrawn="1"/>
        </p:nvSpPr>
        <p:spPr>
          <a:xfrm>
            <a:off x="9323462" y="154807"/>
            <a:ext cx="2792338" cy="16827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7" name="Textfeld 6">
            <a:extLst>
              <a:ext uri="{FF2B5EF4-FFF2-40B4-BE49-F238E27FC236}">
                <a16:creationId xmlns:a16="http://schemas.microsoft.com/office/drawing/2014/main" id="{11CCAB6B-F0C3-4A0C-9ECE-D013BEC3CC9A}"/>
              </a:ext>
            </a:extLst>
          </p:cNvPr>
          <p:cNvSpPr txBox="1"/>
          <p:nvPr userDrawn="1"/>
        </p:nvSpPr>
        <p:spPr>
          <a:xfrm>
            <a:off x="9173817" y="6176962"/>
            <a:ext cx="1724297" cy="769441"/>
          </a:xfrm>
          <a:prstGeom prst="rect">
            <a:avLst/>
          </a:prstGeom>
          <a:noFill/>
        </p:spPr>
        <p:txBody>
          <a:bodyPr wrap="square" rtlCol="0">
            <a:spAutoFit/>
          </a:bodyPr>
          <a:lstStyle/>
          <a:p>
            <a:r>
              <a:rPr lang="de-DE" sz="1100" dirty="0" err="1">
                <a:solidFill>
                  <a:schemeClr val="tx1">
                    <a:lumMod val="65000"/>
                    <a:lumOff val="35000"/>
                  </a:schemeClr>
                </a:solidFill>
              </a:rPr>
              <a:t>Funded</a:t>
            </a:r>
            <a:r>
              <a:rPr lang="de-DE" sz="1100" dirty="0">
                <a:solidFill>
                  <a:schemeClr val="tx1">
                    <a:lumMod val="65000"/>
                    <a:lumOff val="35000"/>
                  </a:schemeClr>
                </a:solidFill>
              </a:rPr>
              <a:t> </a:t>
            </a:r>
            <a:r>
              <a:rPr lang="de-DE" sz="1100" dirty="0" err="1">
                <a:solidFill>
                  <a:schemeClr val="tx1">
                    <a:lumMod val="65000"/>
                    <a:lumOff val="35000"/>
                  </a:schemeClr>
                </a:solidFill>
              </a:rPr>
              <a:t>by</a:t>
            </a:r>
            <a:r>
              <a:rPr lang="de-DE" sz="1100" dirty="0">
                <a:solidFill>
                  <a:schemeClr val="tx1">
                    <a:lumMod val="65000"/>
                    <a:lumOff val="35000"/>
                  </a:schemeClr>
                </a:solidFill>
              </a:rPr>
              <a:t> </a:t>
            </a:r>
          </a:p>
          <a:p>
            <a:r>
              <a:rPr lang="en-GB" sz="1100" dirty="0">
                <a:solidFill>
                  <a:schemeClr val="tx1">
                    <a:lumMod val="65000"/>
                    <a:lumOff val="35000"/>
                  </a:schemeClr>
                </a:solidFill>
              </a:rPr>
              <a:t>grant number 2023-0.752.780</a:t>
            </a:r>
            <a:endParaRPr lang="de-DE" sz="1100" dirty="0">
              <a:solidFill>
                <a:schemeClr val="tx1">
                  <a:lumMod val="65000"/>
                  <a:lumOff val="35000"/>
                </a:schemeClr>
              </a:solidFill>
            </a:endParaRPr>
          </a:p>
          <a:p>
            <a:endParaRPr lang="en-GB" sz="1100" dirty="0">
              <a:solidFill>
                <a:schemeClr val="tx1">
                  <a:lumMod val="65000"/>
                  <a:lumOff val="35000"/>
                </a:schemeClr>
              </a:solidFill>
            </a:endParaRPr>
          </a:p>
        </p:txBody>
      </p:sp>
      <p:pic>
        <p:nvPicPr>
          <p:cNvPr id="11" name="Grafik 10">
            <a:extLst>
              <a:ext uri="{FF2B5EF4-FFF2-40B4-BE49-F238E27FC236}">
                <a16:creationId xmlns:a16="http://schemas.microsoft.com/office/drawing/2014/main" id="{302BBF83-C063-4A44-B432-9A37C021C3A7}"/>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9890810" y="525058"/>
            <a:ext cx="1644259" cy="737895"/>
          </a:xfrm>
          <a:prstGeom prst="rect">
            <a:avLst/>
          </a:prstGeom>
        </p:spPr>
      </p:pic>
      <p:pic>
        <p:nvPicPr>
          <p:cNvPr id="13" name="Grafik 12">
            <a:extLst>
              <a:ext uri="{FF2B5EF4-FFF2-40B4-BE49-F238E27FC236}">
                <a16:creationId xmlns:a16="http://schemas.microsoft.com/office/drawing/2014/main" id="{7CD44A13-ECAA-4C67-92C2-8E1E8BBF6483}"/>
              </a:ext>
            </a:extLst>
          </p:cNvPr>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10431610" y="6176962"/>
            <a:ext cx="1351450" cy="636741"/>
          </a:xfrm>
          <a:prstGeom prst="rect">
            <a:avLst/>
          </a:prstGeom>
        </p:spPr>
      </p:pic>
    </p:spTree>
    <p:extLst>
      <p:ext uri="{BB962C8B-B14F-4D97-AF65-F5344CB8AC3E}">
        <p14:creationId xmlns:p14="http://schemas.microsoft.com/office/powerpoint/2010/main" val="600216362"/>
      </p:ext>
    </p:extLst>
  </p:cSld>
  <p:clrMap bg1="lt1" tx1="dk1" bg2="lt2" tx2="dk2" accent1="accent1" accent2="accent2" accent3="accent3" accent4="accent4" accent5="accent5" accent6="accent6" hlink="hlink" folHlink="folHlink"/>
  <p:sldLayoutIdLst>
    <p:sldLayoutId id="2147483649" r:id="rId1"/>
    <p:sldLayoutId id="2147483669" r:id="rId2"/>
    <p:sldLayoutId id="2147483670" r:id="rId3"/>
    <p:sldLayoutId id="2147483671" r:id="rId4"/>
  </p:sldLayoutIdLst>
  <p:hf hdr="0"/>
  <p:txStyles>
    <p:titleStyle>
      <a:lvl1pPr algn="l" defTabSz="914400" rtl="0" eaLnBrk="1" latinLnBrk="0" hangingPunct="1">
        <a:lnSpc>
          <a:spcPct val="90000"/>
        </a:lnSpc>
        <a:spcBef>
          <a:spcPct val="0"/>
        </a:spcBef>
        <a:buNone/>
        <a:defRPr sz="3000" b="1" kern="1200" cap="all" baseline="0">
          <a:solidFill>
            <a:srgbClr val="004481"/>
          </a:solidFill>
          <a:latin typeface="Arial" panose="020B0604020202020204" pitchFamily="34" charset="0"/>
          <a:ea typeface="+mj-ea"/>
          <a:cs typeface="Arial" panose="020B0604020202020204" pitchFamily="34" charset="0"/>
        </a:defRPr>
      </a:lvl1pPr>
    </p:titleStyle>
    <p:bodyStyle>
      <a:lvl1pPr marL="268288" indent="-268288" algn="l" defTabSz="914400" rtl="0" eaLnBrk="1" latinLnBrk="0" hangingPunct="1">
        <a:lnSpc>
          <a:spcPts val="1800"/>
        </a:lnSpc>
        <a:spcBef>
          <a:spcPts val="0"/>
        </a:spcBef>
        <a:spcAft>
          <a:spcPts val="1800"/>
        </a:spcAft>
        <a:buClr>
          <a:srgbClr val="EB690B"/>
        </a:buClr>
        <a:buSzPct val="85000"/>
        <a:buFontTx/>
        <a:buBlip>
          <a:blip r:embed="rId9"/>
        </a:buBlip>
        <a:defRPr sz="1400" kern="1200">
          <a:solidFill>
            <a:srgbClr val="4B4B4D"/>
          </a:solidFill>
          <a:latin typeface="Arial" panose="020B0604020202020204" pitchFamily="34" charset="0"/>
          <a:ea typeface="+mn-ea"/>
          <a:cs typeface="Arial" panose="020B0604020202020204" pitchFamily="34" charset="0"/>
        </a:defRPr>
      </a:lvl1pPr>
      <a:lvl2pPr marL="536575" indent="-268288" algn="l" defTabSz="914400" rtl="0" eaLnBrk="1" latinLnBrk="0" hangingPunct="1">
        <a:lnSpc>
          <a:spcPts val="1800"/>
        </a:lnSpc>
        <a:spcBef>
          <a:spcPts val="0"/>
        </a:spcBef>
        <a:spcAft>
          <a:spcPts val="600"/>
        </a:spcAft>
        <a:buSzPct val="70000"/>
        <a:buFont typeface="Symbol" panose="05050102010706020507" pitchFamily="18" charset="2"/>
        <a:buChar char="-"/>
        <a:defRPr sz="1400" kern="1200">
          <a:solidFill>
            <a:srgbClr val="4B4B4D"/>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3.emf"/></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0" y="0"/>
            <a:ext cx="3113314" cy="185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11" name="Untertitel 2">
            <a:extLst>
              <a:ext uri="{FF2B5EF4-FFF2-40B4-BE49-F238E27FC236}">
                <a16:creationId xmlns:a16="http://schemas.microsoft.com/office/drawing/2014/main" id="{ACD36C42-7CCF-49CC-A533-C9394EF394BC}"/>
              </a:ext>
            </a:extLst>
          </p:cNvPr>
          <p:cNvSpPr txBox="1">
            <a:spLocks/>
          </p:cNvSpPr>
          <p:nvPr/>
        </p:nvSpPr>
        <p:spPr>
          <a:xfrm>
            <a:off x="1444531" y="5453811"/>
            <a:ext cx="9144000" cy="457262"/>
          </a:xfrm>
          <a:prstGeom prst="rect">
            <a:avLst/>
          </a:prstGeom>
        </p:spPr>
        <p:txBody>
          <a:bodyPr vert="horz" lIns="91440" tIns="45720" rIns="91440" bIns="45720" rtlCol="0">
            <a:normAutofit/>
          </a:bodyPr>
          <a:lstStyle>
            <a:lvl1pPr marL="0" indent="0" algn="ctr" defTabSz="914400" rtl="0" eaLnBrk="1" latinLnBrk="0" hangingPunct="1">
              <a:lnSpc>
                <a:spcPts val="1800"/>
              </a:lnSpc>
              <a:spcBef>
                <a:spcPts val="0"/>
              </a:spcBef>
              <a:spcAft>
                <a:spcPts val="1800"/>
              </a:spcAft>
              <a:buClr>
                <a:srgbClr val="EB690B"/>
              </a:buClr>
              <a:buSzPct val="85000"/>
              <a:buFontTx/>
              <a:buNone/>
              <a:defRPr sz="1500" kern="1200" cap="all" baseline="0">
                <a:solidFill>
                  <a:srgbClr val="4B4B4D"/>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ts val="1800"/>
              </a:lnSpc>
              <a:spcBef>
                <a:spcPts val="0"/>
              </a:spcBef>
              <a:spcAft>
                <a:spcPts val="600"/>
              </a:spcAft>
              <a:buSzPct val="70000"/>
              <a:buFont typeface="Symbol" panose="05050102010706020507" pitchFamily="18" charset="2"/>
              <a:buNone/>
              <a:defRPr sz="2000" kern="1200">
                <a:solidFill>
                  <a:srgbClr val="4B4B4D"/>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Aft>
                <a:spcPts val="1200"/>
              </a:spcAft>
            </a:pPr>
            <a:endParaRPr lang="de-DE" b="1" dirty="0">
              <a:solidFill>
                <a:srgbClr val="004481"/>
              </a:solidFill>
            </a:endParaRPr>
          </a:p>
        </p:txBody>
      </p:sp>
      <p:grpSp>
        <p:nvGrpSpPr>
          <p:cNvPr id="14" name="Gruppieren 13">
            <a:extLst>
              <a:ext uri="{FF2B5EF4-FFF2-40B4-BE49-F238E27FC236}">
                <a16:creationId xmlns:a16="http://schemas.microsoft.com/office/drawing/2014/main" id="{5CC27338-A2E4-4AED-955C-1DE71DBC4CAC}"/>
              </a:ext>
            </a:extLst>
          </p:cNvPr>
          <p:cNvGrpSpPr>
            <a:grpSpLocks noChangeAspect="1"/>
          </p:cNvGrpSpPr>
          <p:nvPr/>
        </p:nvGrpSpPr>
        <p:grpSpPr>
          <a:xfrm>
            <a:off x="491088" y="676052"/>
            <a:ext cx="3660113" cy="1756464"/>
            <a:chOff x="97103" y="-134307"/>
            <a:chExt cx="6722797" cy="3226224"/>
          </a:xfrm>
        </p:grpSpPr>
        <p:pic>
          <p:nvPicPr>
            <p:cNvPr id="16" name="Grafik 15">
              <a:extLst>
                <a:ext uri="{FF2B5EF4-FFF2-40B4-BE49-F238E27FC236}">
                  <a16:creationId xmlns:a16="http://schemas.microsoft.com/office/drawing/2014/main" id="{B6B2D8AB-9012-4262-BD8A-BF0ED85EA89F}"/>
                </a:ext>
              </a:extLst>
            </p:cNvPr>
            <p:cNvPicPr>
              <a:picLocks noChangeAspect="1"/>
            </p:cNvPicPr>
            <p:nvPr/>
          </p:nvPicPr>
          <p:blipFill>
            <a:blip r:embed="rId3"/>
            <a:stretch>
              <a:fillRect/>
            </a:stretch>
          </p:blipFill>
          <p:spPr>
            <a:xfrm>
              <a:off x="97103" y="-134307"/>
              <a:ext cx="5679299" cy="3226224"/>
            </a:xfrm>
            <a:prstGeom prst="rect">
              <a:avLst/>
            </a:prstGeom>
          </p:spPr>
        </p:pic>
        <p:pic>
          <p:nvPicPr>
            <p:cNvPr id="17" name="Grafik 16">
              <a:extLst>
                <a:ext uri="{FF2B5EF4-FFF2-40B4-BE49-F238E27FC236}">
                  <a16:creationId xmlns:a16="http://schemas.microsoft.com/office/drawing/2014/main" id="{E855F355-DD61-48EA-9941-955230C5577D}"/>
                </a:ext>
              </a:extLst>
            </p:cNvPr>
            <p:cNvPicPr>
              <a:picLocks noChangeAspect="1"/>
            </p:cNvPicPr>
            <p:nvPr/>
          </p:nvPicPr>
          <p:blipFill>
            <a:blip r:embed="rId4"/>
            <a:stretch>
              <a:fillRect/>
            </a:stretch>
          </p:blipFill>
          <p:spPr>
            <a:xfrm>
              <a:off x="3235141" y="1025489"/>
              <a:ext cx="3584759" cy="1591194"/>
            </a:xfrm>
            <a:prstGeom prst="rect">
              <a:avLst/>
            </a:prstGeom>
          </p:spPr>
        </p:pic>
      </p:grpSp>
      <p:sp>
        <p:nvSpPr>
          <p:cNvPr id="10" name="Titel 1">
            <a:extLst>
              <a:ext uri="{FF2B5EF4-FFF2-40B4-BE49-F238E27FC236}">
                <a16:creationId xmlns:a16="http://schemas.microsoft.com/office/drawing/2014/main" id="{CFDB8C14-568B-47F7-8BEC-DCF2A1689734}"/>
              </a:ext>
            </a:extLst>
          </p:cNvPr>
          <p:cNvSpPr txBox="1">
            <a:spLocks/>
          </p:cNvSpPr>
          <p:nvPr/>
        </p:nvSpPr>
        <p:spPr>
          <a:xfrm>
            <a:off x="421241" y="2719160"/>
            <a:ext cx="11589250" cy="2020338"/>
          </a:xfrm>
          <a:prstGeom prst="rect">
            <a:avLst/>
          </a:prstGeom>
        </p:spPr>
        <p:txBody>
          <a:bodyPr vert="horz" lIns="91440" tIns="45720" rIns="91440" bIns="45720" rtlCol="0" anchor="t" anchorCtr="0">
            <a:noAutofit/>
          </a:bodyPr>
          <a:lstStyle>
            <a:lvl1pPr algn="ctr" defTabSz="914400" rtl="0" eaLnBrk="1" latinLnBrk="0" hangingPunct="1">
              <a:lnSpc>
                <a:spcPts val="2600"/>
              </a:lnSpc>
              <a:spcBef>
                <a:spcPct val="0"/>
              </a:spcBef>
              <a:buNone/>
              <a:defRPr sz="2400" b="0" kern="1200" cap="all" baseline="0">
                <a:solidFill>
                  <a:srgbClr val="4B4B4D"/>
                </a:solidFill>
                <a:latin typeface="Arial" panose="020B0604020202020204" pitchFamily="34" charset="0"/>
                <a:ea typeface="+mj-ea"/>
                <a:cs typeface="Arial" panose="020B0604020202020204" pitchFamily="34" charset="0"/>
              </a:defRPr>
            </a:lvl1pPr>
          </a:lstStyle>
          <a:p>
            <a:pPr>
              <a:lnSpc>
                <a:spcPct val="100000"/>
              </a:lnSpc>
            </a:pPr>
            <a:r>
              <a:rPr lang="en-US" sz="3200" b="1" dirty="0">
                <a:ln>
                  <a:solidFill>
                    <a:schemeClr val="bg1"/>
                  </a:solidFill>
                </a:ln>
              </a:rPr>
              <a:t>Security of personal data </a:t>
            </a:r>
            <a:br>
              <a:rPr lang="en-US" sz="3200" b="1" dirty="0">
                <a:ln>
                  <a:solidFill>
                    <a:schemeClr val="bg1"/>
                  </a:solidFill>
                </a:ln>
              </a:rPr>
            </a:br>
            <a:r>
              <a:rPr lang="en-US" sz="3200" b="1" dirty="0">
                <a:ln>
                  <a:solidFill>
                    <a:schemeClr val="bg1"/>
                  </a:solidFill>
                </a:ln>
              </a:rPr>
              <a:t>processing within Biobanks –</a:t>
            </a:r>
          </a:p>
          <a:p>
            <a:pPr>
              <a:lnSpc>
                <a:spcPct val="100000"/>
              </a:lnSpc>
            </a:pPr>
            <a:r>
              <a:rPr lang="en-US" b="1" dirty="0" smtClean="0">
                <a:ln>
                  <a:solidFill>
                    <a:schemeClr val="bg1"/>
                  </a:solidFill>
                </a:ln>
              </a:rPr>
              <a:t/>
            </a:r>
            <a:br>
              <a:rPr lang="en-US" b="1" dirty="0" smtClean="0">
                <a:ln>
                  <a:solidFill>
                    <a:schemeClr val="bg1"/>
                  </a:solidFill>
                </a:ln>
              </a:rPr>
            </a:br>
            <a:r>
              <a:rPr lang="en-US" b="1" dirty="0" smtClean="0">
                <a:ln>
                  <a:solidFill>
                    <a:schemeClr val="bg1"/>
                  </a:solidFill>
                </a:ln>
              </a:rPr>
              <a:t>an </a:t>
            </a:r>
            <a:r>
              <a:rPr lang="en-US" b="1" dirty="0">
                <a:ln>
                  <a:solidFill>
                    <a:schemeClr val="bg1"/>
                  </a:solidFill>
                </a:ln>
              </a:rPr>
              <a:t>application of </a:t>
            </a:r>
            <a:r>
              <a:rPr lang="en-US" b="1" dirty="0" smtClean="0">
                <a:ln>
                  <a:solidFill>
                    <a:schemeClr val="bg1"/>
                  </a:solidFill>
                </a:ln>
              </a:rPr>
              <a:t>the General </a:t>
            </a:r>
            <a:r>
              <a:rPr lang="en-US" b="1" dirty="0">
                <a:ln>
                  <a:solidFill>
                    <a:schemeClr val="bg1"/>
                  </a:solidFill>
                </a:ln>
              </a:rPr>
              <a:t>Data </a:t>
            </a:r>
            <a:br>
              <a:rPr lang="en-US" b="1" dirty="0">
                <a:ln>
                  <a:solidFill>
                    <a:schemeClr val="bg1"/>
                  </a:solidFill>
                </a:ln>
              </a:rPr>
            </a:br>
            <a:r>
              <a:rPr lang="en-US" b="1" dirty="0">
                <a:ln>
                  <a:solidFill>
                    <a:schemeClr val="bg1"/>
                  </a:solidFill>
                </a:ln>
              </a:rPr>
              <a:t>Protection Regulation</a:t>
            </a:r>
            <a:endParaRPr lang="en-US" b="1" dirty="0">
              <a:ln>
                <a:solidFill>
                  <a:schemeClr val="bg1"/>
                </a:solidFill>
              </a:ln>
            </a:endParaRPr>
          </a:p>
        </p:txBody>
      </p:sp>
      <p:sp>
        <p:nvSpPr>
          <p:cNvPr id="12" name="Untertitel 2">
            <a:extLst>
              <a:ext uri="{FF2B5EF4-FFF2-40B4-BE49-F238E27FC236}">
                <a16:creationId xmlns:a16="http://schemas.microsoft.com/office/drawing/2014/main" id="{4A3311EB-CEC7-4FFF-9BBD-012A01E0EF53}"/>
              </a:ext>
            </a:extLst>
          </p:cNvPr>
          <p:cNvSpPr txBox="1">
            <a:spLocks/>
          </p:cNvSpPr>
          <p:nvPr/>
        </p:nvSpPr>
        <p:spPr>
          <a:xfrm>
            <a:off x="1890103" y="5148136"/>
            <a:ext cx="8411794" cy="574043"/>
          </a:xfrm>
          <a:prstGeom prst="rect">
            <a:avLst/>
          </a:prstGeom>
        </p:spPr>
        <p:txBody>
          <a:bodyPr vert="horz" lIns="91440" tIns="45720" rIns="91440" bIns="45720" rtlCol="0">
            <a:normAutofit/>
          </a:bodyPr>
          <a:lstStyle>
            <a:lvl1pPr marL="0" indent="0" algn="ctr" defTabSz="914400" rtl="0" eaLnBrk="1" latinLnBrk="0" hangingPunct="1">
              <a:lnSpc>
                <a:spcPts val="1800"/>
              </a:lnSpc>
              <a:spcBef>
                <a:spcPts val="0"/>
              </a:spcBef>
              <a:spcAft>
                <a:spcPts val="1800"/>
              </a:spcAft>
              <a:buClr>
                <a:srgbClr val="EB690B"/>
              </a:buClr>
              <a:buSzPct val="85000"/>
              <a:buFontTx/>
              <a:buNone/>
              <a:defRPr sz="1500" kern="1200" cap="all" baseline="0">
                <a:solidFill>
                  <a:srgbClr val="4B4B4D"/>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ts val="1800"/>
              </a:lnSpc>
              <a:spcBef>
                <a:spcPts val="0"/>
              </a:spcBef>
              <a:spcAft>
                <a:spcPts val="600"/>
              </a:spcAft>
              <a:buSzPct val="70000"/>
              <a:buFont typeface="Symbol" panose="05050102010706020507" pitchFamily="18" charset="2"/>
              <a:buNone/>
              <a:defRPr sz="2000" kern="1200">
                <a:solidFill>
                  <a:srgbClr val="4B4B4D"/>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1800" dirty="0" smtClean="0">
                <a:solidFill>
                  <a:srgbClr val="004481"/>
                </a:solidFill>
              </a:rPr>
              <a:t>Georg Goebel</a:t>
            </a:r>
          </a:p>
        </p:txBody>
      </p:sp>
      <p:sp>
        <p:nvSpPr>
          <p:cNvPr id="13" name="Footer Placeholder 4">
            <a:extLst>
              <a:ext uri="{FF2B5EF4-FFF2-40B4-BE49-F238E27FC236}">
                <a16:creationId xmlns:a16="http://schemas.microsoft.com/office/drawing/2014/main" id="{117E6FBC-91A9-46D9-8A07-B41BC2887CF8}"/>
              </a:ext>
            </a:extLst>
          </p:cNvPr>
          <p:cNvSpPr txBox="1">
            <a:spLocks/>
          </p:cNvSpPr>
          <p:nvPr/>
        </p:nvSpPr>
        <p:spPr>
          <a:xfrm>
            <a:off x="731610" y="6197716"/>
            <a:ext cx="7127876" cy="339725"/>
          </a:xfrm>
          <a:prstGeom prst="rect">
            <a:avLst/>
          </a:prstGeom>
        </p:spPr>
        <p:txBody>
          <a:bodyPr vert="horz" lIns="91440" tIns="45720" rIns="91440" bIns="45720" rtlCol="0" anchor="ctr"/>
          <a:lstStyle>
            <a:defPPr>
              <a:defRPr lang="de-DE"/>
            </a:defPPr>
            <a:lvl1pPr marL="0" algn="l" defTabSz="9144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AT" sz="1600" dirty="0" smtClean="0"/>
              <a:t>EBW 2025</a:t>
            </a:r>
            <a:endParaRPr lang="de-DE" sz="1600" dirty="0"/>
          </a:p>
        </p:txBody>
      </p:sp>
      <p:pic>
        <p:nvPicPr>
          <p:cNvPr id="3" name="Grafik 2"/>
          <p:cNvPicPr>
            <a:picLocks noChangeAspect="1"/>
          </p:cNvPicPr>
          <p:nvPr/>
        </p:nvPicPr>
        <p:blipFill>
          <a:blip r:embed="rId5"/>
          <a:stretch>
            <a:fillRect/>
          </a:stretch>
        </p:blipFill>
        <p:spPr>
          <a:xfrm>
            <a:off x="8284561" y="215366"/>
            <a:ext cx="1217292" cy="1217292"/>
          </a:xfrm>
          <a:prstGeom prst="rect">
            <a:avLst/>
          </a:prstGeom>
        </p:spPr>
      </p:pic>
    </p:spTree>
    <p:extLst>
      <p:ext uri="{BB962C8B-B14F-4D97-AF65-F5344CB8AC3E}">
        <p14:creationId xmlns:p14="http://schemas.microsoft.com/office/powerpoint/2010/main" val="1323777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4"/>
          <p:cNvGraphicFramePr>
            <a:graphicFrameLocks noGrp="1"/>
          </p:cNvGraphicFramePr>
          <p:nvPr>
            <p:ph idx="1"/>
            <p:extLst/>
          </p:nvPr>
        </p:nvGraphicFramePr>
        <p:xfrm>
          <a:off x="2063552" y="1508788"/>
          <a:ext cx="9121014" cy="5142160"/>
        </p:xfrm>
        <a:graphic>
          <a:graphicData uri="http://schemas.openxmlformats.org/drawingml/2006/table">
            <a:tbl>
              <a:tblPr firstRow="1" bandRow="1">
                <a:tableStyleId>{9DCAF9ED-07DC-4A11-8D7F-57B35C25682E}</a:tableStyleId>
              </a:tblPr>
              <a:tblGrid>
                <a:gridCol w="4128459">
                  <a:extLst>
                    <a:ext uri="{9D8B030D-6E8A-4147-A177-3AD203B41FA5}">
                      <a16:colId xmlns:a16="http://schemas.microsoft.com/office/drawing/2014/main" val="20000"/>
                    </a:ext>
                  </a:extLst>
                </a:gridCol>
                <a:gridCol w="4992555">
                  <a:extLst>
                    <a:ext uri="{9D8B030D-6E8A-4147-A177-3AD203B41FA5}">
                      <a16:colId xmlns:a16="http://schemas.microsoft.com/office/drawing/2014/main" val="20001"/>
                    </a:ext>
                  </a:extLst>
                </a:gridCol>
              </a:tblGrid>
              <a:tr h="510477">
                <a:tc>
                  <a:txBody>
                    <a:bodyPr/>
                    <a:lstStyle/>
                    <a:p>
                      <a:pPr algn="ctr"/>
                      <a:r>
                        <a:rPr lang="en-GB" sz="2100" dirty="0"/>
                        <a:t>PERSONAL</a:t>
                      </a:r>
                      <a:r>
                        <a:rPr lang="en-GB" sz="2100" baseline="0" dirty="0"/>
                        <a:t> DATA</a:t>
                      </a:r>
                      <a:endParaRPr lang="en-GB" sz="2100" dirty="0"/>
                    </a:p>
                  </a:txBody>
                  <a:tcPr marL="121920" marR="121920" marT="60960" marB="60960">
                    <a:lnR w="12700" cap="flat" cmpd="sng" algn="ctr">
                      <a:solidFill>
                        <a:schemeClr val="tx1"/>
                      </a:solidFill>
                      <a:prstDash val="solid"/>
                      <a:round/>
                      <a:headEnd type="none" w="med" len="med"/>
                      <a:tailEnd type="none" w="med" len="med"/>
                    </a:lnR>
                  </a:tcPr>
                </a:tc>
                <a:tc>
                  <a:txBody>
                    <a:bodyPr/>
                    <a:lstStyle/>
                    <a:p>
                      <a:pPr algn="ctr"/>
                      <a:r>
                        <a:rPr lang="en-GB" sz="2100" dirty="0"/>
                        <a:t>SPECIAL CATEGORIES</a:t>
                      </a:r>
                      <a:r>
                        <a:rPr lang="en-GB" sz="2100" baseline="0" dirty="0"/>
                        <a:t> OF PD</a:t>
                      </a:r>
                      <a:endParaRPr lang="en-GB" sz="2100" dirty="0"/>
                    </a:p>
                  </a:txBody>
                  <a:tcPr marL="121920" marR="121920" marT="60960" marB="6096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510476">
                <a:tc>
                  <a:txBody>
                    <a:bodyPr/>
                    <a:lstStyle/>
                    <a:p>
                      <a:pPr algn="l" fontAlgn="b"/>
                      <a:r>
                        <a:rPr lang="en-GB" sz="1900" u="none" strike="noStrike" baseline="0" dirty="0">
                          <a:effectLst/>
                        </a:rPr>
                        <a:t>  C</a:t>
                      </a:r>
                      <a:r>
                        <a:rPr lang="en-GB" sz="1900" u="none" strike="noStrike" dirty="0">
                          <a:effectLst/>
                        </a:rPr>
                        <a:t>onsent</a:t>
                      </a:r>
                      <a:endParaRPr lang="en-GB" sz="1900" b="0" i="0" u="none" strike="noStrike" dirty="0">
                        <a:solidFill>
                          <a:srgbClr val="000000"/>
                        </a:solidFill>
                        <a:effectLst/>
                        <a:latin typeface="Arial"/>
                      </a:endParaRPr>
                    </a:p>
                  </a:txBody>
                  <a:tcPr marL="12700" marR="12700" marT="12700" marB="0" anchor="ctr">
                    <a:lnR w="12700" cap="flat" cmpd="sng" algn="ctr">
                      <a:solidFill>
                        <a:schemeClr val="tx1"/>
                      </a:solidFill>
                      <a:prstDash val="solid"/>
                      <a:round/>
                      <a:headEnd type="none" w="med" len="med"/>
                      <a:tailEnd type="none" w="med" len="med"/>
                    </a:lnR>
                  </a:tcPr>
                </a:tc>
                <a:tc>
                  <a:txBody>
                    <a:bodyPr/>
                    <a:lstStyle/>
                    <a:p>
                      <a:pPr algn="l" fontAlgn="b"/>
                      <a:r>
                        <a:rPr lang="en-GB" sz="1900" u="none" strike="noStrike" dirty="0">
                          <a:effectLst/>
                        </a:rPr>
                        <a:t>  Explicit</a:t>
                      </a:r>
                      <a:r>
                        <a:rPr lang="en-GB" sz="1900" u="none" strike="noStrike" baseline="0" dirty="0">
                          <a:effectLst/>
                        </a:rPr>
                        <a:t> c</a:t>
                      </a:r>
                      <a:r>
                        <a:rPr lang="en-GB" sz="1900" u="none" strike="noStrike" dirty="0">
                          <a:effectLst/>
                        </a:rPr>
                        <a:t>onsent</a:t>
                      </a:r>
                      <a:endParaRPr lang="en-GB" sz="1900" b="0" i="0" u="none" strike="noStrike" dirty="0">
                        <a:solidFill>
                          <a:srgbClr val="000000"/>
                        </a:solidFill>
                        <a:effectLst/>
                        <a:latin typeface="Arial"/>
                      </a:endParaRPr>
                    </a:p>
                  </a:txBody>
                  <a:tcPr marL="12700" marR="12700" marT="127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866140">
                <a:tc>
                  <a:txBody>
                    <a:bodyPr/>
                    <a:lstStyle/>
                    <a:p>
                      <a:pPr algn="l" fontAlgn="b"/>
                      <a:r>
                        <a:rPr lang="en-GB" sz="1900" u="none" strike="noStrike" dirty="0">
                          <a:effectLst/>
                        </a:rPr>
                        <a:t>  Necessary for performance of</a:t>
                      </a:r>
                    </a:p>
                    <a:p>
                      <a:pPr algn="l" fontAlgn="b"/>
                      <a:r>
                        <a:rPr lang="en-GB" sz="1900" u="none" strike="noStrike" baseline="0" dirty="0">
                          <a:effectLst/>
                        </a:rPr>
                        <a:t>  </a:t>
                      </a:r>
                      <a:r>
                        <a:rPr lang="en-GB" sz="1900" u="none" strike="noStrike" dirty="0">
                          <a:effectLst/>
                        </a:rPr>
                        <a:t>contract</a:t>
                      </a:r>
                      <a:endParaRPr lang="en-GB" sz="1900" b="0" i="0" u="none" strike="noStrike" dirty="0">
                        <a:solidFill>
                          <a:srgbClr val="000000"/>
                        </a:solidFill>
                        <a:effectLst/>
                        <a:latin typeface="Arial"/>
                      </a:endParaRPr>
                    </a:p>
                  </a:txBody>
                  <a:tcPr marL="12700" marR="12700" marT="12700" marB="0" anchor="ctr">
                    <a:lnR w="12700" cap="flat" cmpd="sng" algn="ctr">
                      <a:solidFill>
                        <a:schemeClr val="tx1"/>
                      </a:solidFill>
                      <a:prstDash val="solid"/>
                      <a:round/>
                      <a:headEnd type="none" w="med" len="med"/>
                      <a:tailEnd type="none" w="med" len="med"/>
                    </a:lnR>
                  </a:tcPr>
                </a:tc>
                <a:tc>
                  <a:txBody>
                    <a:bodyPr/>
                    <a:lstStyle/>
                    <a:p>
                      <a:pPr algn="l" fontAlgn="b"/>
                      <a:r>
                        <a:rPr lang="en-GB" sz="1900" u="none" strike="noStrike" dirty="0">
                          <a:effectLst/>
                        </a:rPr>
                        <a:t>  Required to comply with employment,</a:t>
                      </a:r>
                    </a:p>
                    <a:p>
                      <a:pPr algn="l" fontAlgn="b"/>
                      <a:r>
                        <a:rPr lang="en-GB" sz="1900" u="none" strike="noStrike" baseline="0" dirty="0">
                          <a:effectLst/>
                        </a:rPr>
                        <a:t>  </a:t>
                      </a:r>
                      <a:r>
                        <a:rPr lang="en-GB" sz="1900" u="none" strike="noStrike" dirty="0">
                          <a:effectLst/>
                        </a:rPr>
                        <a:t>social security, or social protection</a:t>
                      </a:r>
                      <a:endParaRPr lang="en-GB" sz="1900" u="none" strike="noStrike" baseline="0" dirty="0">
                        <a:effectLst/>
                      </a:endParaRPr>
                    </a:p>
                    <a:p>
                      <a:pPr algn="l" fontAlgn="b"/>
                      <a:r>
                        <a:rPr lang="en-GB" sz="1900" u="none" strike="noStrike" baseline="0" dirty="0">
                          <a:effectLst/>
                        </a:rPr>
                        <a:t>  </a:t>
                      </a:r>
                      <a:r>
                        <a:rPr lang="en-GB" sz="1900" u="none" strike="noStrike" dirty="0">
                          <a:effectLst/>
                        </a:rPr>
                        <a:t>legislation</a:t>
                      </a:r>
                      <a:endParaRPr lang="en-GB" sz="1900" b="0" i="0" u="none" strike="noStrike" dirty="0">
                        <a:solidFill>
                          <a:srgbClr val="000000"/>
                        </a:solidFill>
                        <a:effectLst/>
                        <a:latin typeface="+mn-lt"/>
                      </a:endParaRPr>
                    </a:p>
                  </a:txBody>
                  <a:tcPr marL="12700" marR="12700" marT="127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660429">
                <a:tc>
                  <a:txBody>
                    <a:bodyPr/>
                    <a:lstStyle/>
                    <a:p>
                      <a:pPr algn="l" fontAlgn="b"/>
                      <a:r>
                        <a:rPr lang="en-GB" sz="1900" u="none" strike="noStrike" dirty="0">
                          <a:effectLst/>
                        </a:rPr>
                        <a:t>  Necessary for compliance with</a:t>
                      </a:r>
                    </a:p>
                    <a:p>
                      <a:pPr algn="l" fontAlgn="b"/>
                      <a:r>
                        <a:rPr lang="en-GB" sz="1900" u="none" strike="noStrike" baseline="0" dirty="0">
                          <a:effectLst/>
                        </a:rPr>
                        <a:t>  </a:t>
                      </a:r>
                      <a:r>
                        <a:rPr lang="en-GB" sz="1900" u="none" strike="noStrike" dirty="0">
                          <a:effectLst/>
                        </a:rPr>
                        <a:t>legal obligation</a:t>
                      </a:r>
                      <a:endParaRPr lang="en-GB" sz="1900" b="0" i="0" u="none" strike="noStrike" dirty="0">
                        <a:solidFill>
                          <a:srgbClr val="000000"/>
                        </a:solidFill>
                        <a:effectLst/>
                        <a:latin typeface="Arial"/>
                      </a:endParaRPr>
                    </a:p>
                  </a:txBody>
                  <a:tcPr marL="12700" marR="12700" marT="12700" marB="0" anchor="ctr">
                    <a:lnR w="12700" cap="flat" cmpd="sng" algn="ctr">
                      <a:solidFill>
                        <a:schemeClr val="tx1"/>
                      </a:solidFill>
                      <a:prstDash val="solid"/>
                      <a:round/>
                      <a:headEnd type="none" w="med" len="med"/>
                      <a:tailEnd type="none" w="med" len="med"/>
                    </a:lnR>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GB" sz="1900" u="none" strike="noStrike" dirty="0">
                          <a:effectLst/>
                        </a:rPr>
                        <a:t>  Protect vital interests of individual</a:t>
                      </a:r>
                      <a:endParaRPr lang="en-GB" sz="1900" dirty="0"/>
                    </a:p>
                    <a:p>
                      <a:pPr algn="l" fontAlgn="b"/>
                      <a:endParaRPr lang="en-GB" sz="1900" b="0" i="0" u="none" strike="noStrike" dirty="0">
                        <a:solidFill>
                          <a:srgbClr val="000000"/>
                        </a:solidFill>
                        <a:effectLst/>
                        <a:latin typeface="Arial"/>
                      </a:endParaRPr>
                    </a:p>
                  </a:txBody>
                  <a:tcPr marL="12700" marR="12700" marT="127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660429">
                <a:tc>
                  <a:txBody>
                    <a:bodyPr/>
                    <a:lstStyle/>
                    <a:p>
                      <a:pPr algn="l" fontAlgn="b"/>
                      <a:r>
                        <a:rPr lang="en-GB" sz="1900" u="none" strike="noStrike" dirty="0">
                          <a:effectLst/>
                        </a:rPr>
                        <a:t>  Protect vital interests of</a:t>
                      </a:r>
                    </a:p>
                    <a:p>
                      <a:pPr algn="l" fontAlgn="b"/>
                      <a:r>
                        <a:rPr lang="en-GB" sz="1900" u="none" strike="noStrike" baseline="0" dirty="0">
                          <a:effectLst/>
                        </a:rPr>
                        <a:t>  </a:t>
                      </a:r>
                      <a:r>
                        <a:rPr lang="en-GB" sz="1900" u="none" strike="noStrike" dirty="0">
                          <a:effectLst/>
                        </a:rPr>
                        <a:t>individual</a:t>
                      </a:r>
                      <a:endParaRPr lang="en-GB" sz="1900" b="0" i="0" u="none" strike="noStrike" dirty="0">
                        <a:solidFill>
                          <a:srgbClr val="000000"/>
                        </a:solidFill>
                        <a:effectLst/>
                        <a:latin typeface="Arial"/>
                      </a:endParaRPr>
                    </a:p>
                  </a:txBody>
                  <a:tcPr marL="12700" marR="12700" marT="12700" marB="0" anchor="ctr">
                    <a:lnR w="12700" cap="flat" cmpd="sng" algn="ctr">
                      <a:solidFill>
                        <a:schemeClr val="tx1"/>
                      </a:solidFill>
                      <a:prstDash val="solid"/>
                      <a:round/>
                      <a:headEnd type="none" w="med" len="med"/>
                      <a:tailEnd type="none" w="med" len="med"/>
                    </a:lnR>
                  </a:tcPr>
                </a:tc>
                <a:tc>
                  <a:txBody>
                    <a:bodyPr/>
                    <a:lstStyle/>
                    <a:p>
                      <a:pPr algn="l" fontAlgn="b"/>
                      <a:r>
                        <a:rPr lang="en-GB" sz="1900" u="none" strike="noStrike" dirty="0">
                          <a:effectLst/>
                        </a:rPr>
                        <a:t>  In connection with legal proceedings</a:t>
                      </a:r>
                      <a:r>
                        <a:rPr lang="en-GB" sz="1900" u="none" strike="noStrike" baseline="0" dirty="0">
                          <a:effectLst/>
                        </a:rPr>
                        <a:t> </a:t>
                      </a:r>
                      <a:r>
                        <a:rPr lang="en-GB" sz="1900" u="none" strike="noStrike" dirty="0">
                          <a:effectLst/>
                        </a:rPr>
                        <a:t>and</a:t>
                      </a:r>
                      <a:endParaRPr lang="en-GB" sz="1900" u="none" strike="noStrike" baseline="0" dirty="0">
                        <a:effectLst/>
                      </a:endParaRPr>
                    </a:p>
                    <a:p>
                      <a:pPr algn="l" fontAlgn="b"/>
                      <a:r>
                        <a:rPr lang="en-GB" sz="1900" u="none" strike="noStrike" baseline="0" dirty="0">
                          <a:effectLst/>
                        </a:rPr>
                        <a:t>  </a:t>
                      </a:r>
                      <a:r>
                        <a:rPr lang="en-GB" sz="1900" u="none" strike="noStrike" dirty="0">
                          <a:effectLst/>
                        </a:rPr>
                        <a:t>administration of justice</a:t>
                      </a:r>
                      <a:endParaRPr lang="en-GB" sz="1900" b="0" i="0" u="none" strike="noStrike" dirty="0">
                        <a:solidFill>
                          <a:srgbClr val="000000"/>
                        </a:solidFill>
                        <a:effectLst/>
                        <a:latin typeface="+mn-lt"/>
                      </a:endParaRPr>
                    </a:p>
                  </a:txBody>
                  <a:tcPr marL="12700" marR="12700" marT="127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r h="660429">
                <a:tc>
                  <a:txBody>
                    <a:bodyPr/>
                    <a:lstStyle/>
                    <a:p>
                      <a:pPr algn="l" fontAlgn="b"/>
                      <a:r>
                        <a:rPr lang="en-GB" sz="1900" u="none" strike="noStrike" dirty="0">
                          <a:effectLst/>
                        </a:rPr>
                        <a:t>  Necessary for performance of a</a:t>
                      </a:r>
                    </a:p>
                    <a:p>
                      <a:pPr algn="l" fontAlgn="b"/>
                      <a:r>
                        <a:rPr lang="en-GB" sz="1900" u="none" strike="noStrike" baseline="0" dirty="0">
                          <a:effectLst/>
                        </a:rPr>
                        <a:t>  </a:t>
                      </a:r>
                      <a:r>
                        <a:rPr lang="en-GB" sz="1900" u="none" strike="noStrike" dirty="0">
                          <a:effectLst/>
                        </a:rPr>
                        <a:t>task in the public interest</a:t>
                      </a:r>
                      <a:endParaRPr lang="en-GB" sz="1900" b="0" i="0" u="none" strike="noStrike" dirty="0">
                        <a:solidFill>
                          <a:srgbClr val="000000"/>
                        </a:solidFill>
                        <a:effectLst/>
                        <a:latin typeface="Arial"/>
                      </a:endParaRPr>
                    </a:p>
                  </a:txBody>
                  <a:tcPr marL="12700" marR="12700" marT="12700" marB="0" anchor="ctr">
                    <a:lnR w="12700" cap="flat" cmpd="sng" algn="ctr">
                      <a:solidFill>
                        <a:schemeClr val="tx1"/>
                      </a:solidFill>
                      <a:prstDash val="solid"/>
                      <a:round/>
                      <a:headEnd type="none" w="med" len="med"/>
                      <a:tailEnd type="none" w="med" len="med"/>
                    </a:lnR>
                  </a:tcPr>
                </a:tc>
                <a:tc>
                  <a:txBody>
                    <a:bodyPr/>
                    <a:lstStyle/>
                    <a:p>
                      <a:pPr algn="l" fontAlgn="b"/>
                      <a:r>
                        <a:rPr lang="en-GB" sz="1900" u="none" strike="noStrike" dirty="0">
                          <a:effectLst/>
                        </a:rPr>
                        <a:t>  Information already made</a:t>
                      </a:r>
                      <a:r>
                        <a:rPr lang="en-GB" sz="1900" u="none" strike="noStrike" baseline="0" dirty="0">
                          <a:effectLst/>
                        </a:rPr>
                        <a:t> public by data</a:t>
                      </a:r>
                    </a:p>
                    <a:p>
                      <a:pPr algn="l" fontAlgn="b"/>
                      <a:r>
                        <a:rPr lang="en-GB" sz="1900" u="none" strike="noStrike" baseline="0" dirty="0">
                          <a:effectLst/>
                        </a:rPr>
                        <a:t>  subject</a:t>
                      </a:r>
                      <a:endParaRPr lang="en-GB" sz="1900" b="0" i="0" u="none" strike="noStrike" dirty="0">
                        <a:solidFill>
                          <a:srgbClr val="000000"/>
                        </a:solidFill>
                        <a:effectLst/>
                        <a:latin typeface="Arial"/>
                      </a:endParaRPr>
                    </a:p>
                  </a:txBody>
                  <a:tcPr marL="12700" marR="12700" marT="127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660429">
                <a:tc>
                  <a:txBody>
                    <a:bodyPr/>
                    <a:lstStyle/>
                    <a:p>
                      <a:pPr algn="l" fontAlgn="b"/>
                      <a:r>
                        <a:rPr lang="en-GB" sz="1900" u="none" strike="noStrike" dirty="0">
                          <a:effectLst/>
                        </a:rPr>
                        <a:t>  Necessary</a:t>
                      </a:r>
                      <a:r>
                        <a:rPr lang="en-GB" sz="1900" u="none" strike="noStrike" baseline="0" dirty="0">
                          <a:effectLst/>
                        </a:rPr>
                        <a:t> for the purposes of</a:t>
                      </a:r>
                    </a:p>
                    <a:p>
                      <a:pPr algn="l" fontAlgn="b"/>
                      <a:r>
                        <a:rPr lang="en-GB" sz="1900" u="none" strike="noStrike" baseline="0">
                          <a:effectLst/>
                        </a:rPr>
                        <a:t>  legitimate interests</a:t>
                      </a:r>
                      <a:endParaRPr lang="en-GB" sz="1900" b="0" i="0" u="none" strike="noStrike" dirty="0">
                        <a:solidFill>
                          <a:srgbClr val="000000"/>
                        </a:solidFill>
                        <a:effectLst/>
                        <a:latin typeface="Arial"/>
                      </a:endParaRPr>
                    </a:p>
                  </a:txBody>
                  <a:tcPr marL="12700" marR="12700" marT="12700" marB="0" anchor="ctr">
                    <a:lnR w="12700" cap="flat" cmpd="sng" algn="ctr">
                      <a:solidFill>
                        <a:schemeClr val="tx1"/>
                      </a:solidFill>
                      <a:prstDash val="solid"/>
                      <a:round/>
                      <a:headEnd type="none" w="med" len="med"/>
                      <a:tailEnd type="none" w="med" len="med"/>
                    </a:lnR>
                  </a:tcPr>
                </a:tc>
                <a:tc>
                  <a:txBody>
                    <a:bodyPr/>
                    <a:lstStyle/>
                    <a:p>
                      <a:pPr algn="l" fontAlgn="b"/>
                      <a:r>
                        <a:rPr lang="en-GB" sz="1900" u="none" strike="noStrike" dirty="0">
                          <a:effectLst/>
                        </a:rPr>
                        <a:t>  Necessary for medical reasons or</a:t>
                      </a:r>
                      <a:r>
                        <a:rPr lang="en-GB" sz="1900" u="none" strike="noStrike" baseline="0" dirty="0">
                          <a:effectLst/>
                        </a:rPr>
                        <a:t> </a:t>
                      </a:r>
                      <a:r>
                        <a:rPr lang="en-GB" sz="1900" u="none" strike="noStrike" dirty="0">
                          <a:effectLst/>
                        </a:rPr>
                        <a:t>public</a:t>
                      </a:r>
                    </a:p>
                    <a:p>
                      <a:pPr algn="l" fontAlgn="b"/>
                      <a:r>
                        <a:rPr lang="en-GB" sz="1900" u="none" strike="noStrike" baseline="0" dirty="0">
                          <a:effectLst/>
                        </a:rPr>
                        <a:t>  </a:t>
                      </a:r>
                      <a:r>
                        <a:rPr lang="en-GB" sz="1900" u="none" strike="noStrike" dirty="0">
                          <a:effectLst/>
                        </a:rPr>
                        <a:t>interest in relation to public</a:t>
                      </a:r>
                      <a:r>
                        <a:rPr lang="en-GB" sz="1900" u="none" strike="noStrike" baseline="0" dirty="0">
                          <a:effectLst/>
                        </a:rPr>
                        <a:t> </a:t>
                      </a:r>
                      <a:r>
                        <a:rPr lang="en-GB" sz="1900" u="none" strike="noStrike" dirty="0">
                          <a:effectLst/>
                        </a:rPr>
                        <a:t>health</a:t>
                      </a:r>
                      <a:endParaRPr lang="en-GB" sz="1900" b="0" i="0" u="none" strike="noStrike" dirty="0">
                        <a:solidFill>
                          <a:srgbClr val="000000"/>
                        </a:solidFill>
                        <a:effectLst/>
                        <a:latin typeface="Arial"/>
                      </a:endParaRPr>
                    </a:p>
                  </a:txBody>
                  <a:tcPr marL="12700" marR="12700" marT="127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6"/>
                  </a:ext>
                </a:extLst>
              </a:tr>
              <a:tr h="598111">
                <a:tc>
                  <a:txBody>
                    <a:bodyPr/>
                    <a:lstStyle/>
                    <a:p>
                      <a:pPr algn="l" fontAlgn="b"/>
                      <a:endParaRPr lang="en-GB" sz="1900" b="0" i="0" u="none" strike="noStrike" dirty="0">
                        <a:solidFill>
                          <a:srgbClr val="000000"/>
                        </a:solidFill>
                        <a:effectLst/>
                        <a:latin typeface="Arial"/>
                      </a:endParaRPr>
                    </a:p>
                  </a:txBody>
                  <a:tcPr marL="12700" marR="12700" marT="12700" marB="0" anchor="ctr">
                    <a:lnR w="12700" cap="flat" cmpd="sng" algn="ctr">
                      <a:solidFill>
                        <a:schemeClr val="tx1"/>
                      </a:solidFill>
                      <a:prstDash val="solid"/>
                      <a:round/>
                      <a:headEnd type="none" w="med" len="med"/>
                      <a:tailEnd type="none" w="med" len="med"/>
                    </a:lnR>
                  </a:tcPr>
                </a:tc>
                <a:tc>
                  <a:txBody>
                    <a:bodyPr/>
                    <a:lstStyle/>
                    <a:p>
                      <a:pPr algn="l" fontAlgn="b"/>
                      <a:r>
                        <a:rPr lang="en-GB" sz="1900" u="none" strike="noStrike" dirty="0">
                          <a:effectLst/>
                        </a:rPr>
                        <a:t>  Necessary for archiving, scientific</a:t>
                      </a:r>
                      <a:r>
                        <a:rPr lang="en-GB" sz="1900" u="none" strike="noStrike" baseline="0" dirty="0">
                          <a:effectLst/>
                        </a:rPr>
                        <a:t> or historical</a:t>
                      </a:r>
                    </a:p>
                    <a:p>
                      <a:pPr algn="l" fontAlgn="b"/>
                      <a:r>
                        <a:rPr lang="en-GB" sz="1900" u="none" strike="noStrike" baseline="0" dirty="0">
                          <a:effectLst/>
                        </a:rPr>
                        <a:t>  research, or statistical purposes</a:t>
                      </a:r>
                      <a:endParaRPr lang="en-GB" sz="1900" b="0" i="0" u="none" strike="noStrike" dirty="0">
                        <a:solidFill>
                          <a:srgbClr val="000000"/>
                        </a:solidFill>
                        <a:effectLst/>
                        <a:latin typeface="Arial"/>
                      </a:endParaRPr>
                    </a:p>
                  </a:txBody>
                  <a:tcPr marL="12700" marR="12700" marT="127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bl>
          </a:graphicData>
        </a:graphic>
      </p:graphicFrame>
      <p:sp>
        <p:nvSpPr>
          <p:cNvPr id="2" name="TextBox 1"/>
          <p:cNvSpPr txBox="1"/>
          <p:nvPr/>
        </p:nvSpPr>
        <p:spPr>
          <a:xfrm>
            <a:off x="727970" y="637993"/>
            <a:ext cx="7669215" cy="666786"/>
          </a:xfrm>
          <a:prstGeom prst="rect">
            <a:avLst/>
          </a:prstGeom>
          <a:noFill/>
        </p:spPr>
        <p:txBody>
          <a:bodyPr wrap="none" rtlCol="0">
            <a:spAutoFit/>
          </a:bodyPr>
          <a:lstStyle/>
          <a:p>
            <a:r>
              <a:rPr lang="en-GB" sz="3733" b="1" dirty="0"/>
              <a:t>When can you process personal data?</a:t>
            </a:r>
          </a:p>
        </p:txBody>
      </p:sp>
    </p:spTree>
    <p:extLst>
      <p:ext uri="{BB962C8B-B14F-4D97-AF65-F5344CB8AC3E}">
        <p14:creationId xmlns:p14="http://schemas.microsoft.com/office/powerpoint/2010/main" val="399548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2922" y="647462"/>
            <a:ext cx="7488832" cy="748988"/>
          </a:xfrm>
          <a:prstGeom prst="rect">
            <a:avLst/>
          </a:prstGeom>
          <a:noFill/>
        </p:spPr>
        <p:txBody>
          <a:bodyPr wrap="square" rtlCol="0">
            <a:spAutoFit/>
          </a:bodyPr>
          <a:lstStyle/>
          <a:p>
            <a:r>
              <a:rPr lang="en-GB" sz="4267" b="1" dirty="0"/>
              <a:t>Think about it…</a:t>
            </a:r>
          </a:p>
        </p:txBody>
      </p:sp>
      <p:sp>
        <p:nvSpPr>
          <p:cNvPr id="6" name="TextBox 5"/>
          <p:cNvSpPr txBox="1"/>
          <p:nvPr/>
        </p:nvSpPr>
        <p:spPr>
          <a:xfrm>
            <a:off x="1225550" y="2564905"/>
            <a:ext cx="9574973" cy="2718758"/>
          </a:xfrm>
          <a:prstGeom prst="rect">
            <a:avLst/>
          </a:prstGeom>
          <a:noFill/>
        </p:spPr>
        <p:txBody>
          <a:bodyPr wrap="square" rtlCol="0">
            <a:spAutoFit/>
          </a:bodyPr>
          <a:lstStyle/>
          <a:p>
            <a:pPr marL="457189" indent="-457189">
              <a:buFont typeface="Arial" panose="020B0604020202020204" pitchFamily="34" charset="0"/>
              <a:buChar char="•"/>
            </a:pPr>
            <a:r>
              <a:rPr lang="en-GB" sz="2400" dirty="0"/>
              <a:t>Based on the personal data you previously identified, what are your legal bases for processing those different types of data?</a:t>
            </a:r>
          </a:p>
          <a:p>
            <a:pPr marL="457189" indent="-457189">
              <a:buFont typeface="Arial" panose="020B0604020202020204" pitchFamily="34" charset="0"/>
              <a:buChar char="•"/>
            </a:pPr>
            <a:endParaRPr lang="en-GB" sz="2400" dirty="0"/>
          </a:p>
          <a:p>
            <a:pPr marL="457189" indent="-457189">
              <a:buFont typeface="Arial" panose="020B0604020202020204" pitchFamily="34" charset="0"/>
              <a:buChar char="•"/>
            </a:pPr>
            <a:r>
              <a:rPr lang="en-GB" sz="2400" dirty="0"/>
              <a:t>Did you ask your legal department? </a:t>
            </a:r>
          </a:p>
          <a:p>
            <a:pPr marL="457189" indent="-457189">
              <a:buFont typeface="Arial" panose="020B0604020202020204" pitchFamily="34" charset="0"/>
              <a:buChar char="•"/>
            </a:pPr>
            <a:endParaRPr lang="en-US" sz="2400" b="1" dirty="0"/>
          </a:p>
          <a:p>
            <a:r>
              <a:rPr lang="en-US" sz="2667" dirty="0"/>
              <a:t> </a:t>
            </a:r>
            <a:r>
              <a:rPr lang="en-GB" sz="2667" dirty="0"/>
              <a:t> </a:t>
            </a:r>
          </a:p>
          <a:p>
            <a:pPr marL="457189" indent="-457189">
              <a:buFont typeface="Arial" panose="020B0604020202020204" pitchFamily="34" charset="0"/>
              <a:buChar char="•"/>
            </a:pPr>
            <a:endParaRPr lang="en-GB" sz="2400" dirty="0"/>
          </a:p>
        </p:txBody>
      </p:sp>
    </p:spTree>
    <p:extLst>
      <p:ext uri="{BB962C8B-B14F-4D97-AF65-F5344CB8AC3E}">
        <p14:creationId xmlns:p14="http://schemas.microsoft.com/office/powerpoint/2010/main" val="2282594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753166" y="1614226"/>
            <a:ext cx="7743101" cy="4608511"/>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2" name="Title 1"/>
          <p:cNvSpPr>
            <a:spLocks noGrp="1"/>
          </p:cNvSpPr>
          <p:nvPr>
            <p:ph type="title"/>
          </p:nvPr>
        </p:nvSpPr>
        <p:spPr>
          <a:xfrm>
            <a:off x="753166" y="752375"/>
            <a:ext cx="6782995" cy="672073"/>
          </a:xfrm>
        </p:spPr>
        <p:txBody>
          <a:bodyPr/>
          <a:lstStyle/>
          <a:p>
            <a:r>
              <a:rPr lang="en-US" sz="3200" dirty="0"/>
              <a:t>Conditions for consent</a:t>
            </a:r>
          </a:p>
        </p:txBody>
      </p:sp>
      <p:sp>
        <p:nvSpPr>
          <p:cNvPr id="13" name="Content Placeholder 2"/>
          <p:cNvSpPr>
            <a:spLocks noGrp="1"/>
          </p:cNvSpPr>
          <p:nvPr>
            <p:ph idx="1"/>
          </p:nvPr>
        </p:nvSpPr>
        <p:spPr>
          <a:xfrm>
            <a:off x="998394" y="2276873"/>
            <a:ext cx="9418087" cy="4128457"/>
          </a:xfrm>
        </p:spPr>
        <p:txBody>
          <a:bodyPr/>
          <a:lstStyle/>
          <a:p>
            <a:pPr marL="380990" indent="-380990">
              <a:buFont typeface="Arial" panose="020B0604020202020204" pitchFamily="34" charset="0"/>
              <a:buChar char="•"/>
            </a:pPr>
            <a:r>
              <a:rPr lang="en-US" sz="2133" dirty="0"/>
              <a:t>Implied consent is unacceptable for processing</a:t>
            </a:r>
          </a:p>
          <a:p>
            <a:pPr marL="380990" indent="-380990">
              <a:buFont typeface="Arial" panose="020B0604020202020204" pitchFamily="34" charset="0"/>
              <a:buChar char="•"/>
            </a:pPr>
            <a:endParaRPr lang="en-US" sz="2133" dirty="0"/>
          </a:p>
          <a:p>
            <a:pPr marL="380990" indent="-380990">
              <a:buFont typeface="Arial" panose="020B0604020202020204" pitchFamily="34" charset="0"/>
              <a:buChar char="•"/>
            </a:pPr>
            <a:r>
              <a:rPr lang="en-US" sz="2133" dirty="0"/>
              <a:t>Demonstrable by a statement or clear affirmative action</a:t>
            </a:r>
          </a:p>
          <a:p>
            <a:pPr marL="380990" indent="-380990">
              <a:buFont typeface="Arial" panose="020B0604020202020204" pitchFamily="34" charset="0"/>
              <a:buChar char="•"/>
            </a:pPr>
            <a:endParaRPr lang="en-US" sz="2133" dirty="0"/>
          </a:p>
          <a:p>
            <a:pPr marL="380990" indent="-380990">
              <a:buFont typeface="Arial" panose="020B0604020202020204" pitchFamily="34" charset="0"/>
              <a:buChar char="•"/>
            </a:pPr>
            <a:r>
              <a:rPr lang="en-US" sz="2133" dirty="0"/>
              <a:t>Freely given, specific, informed, unambiguous</a:t>
            </a:r>
          </a:p>
          <a:p>
            <a:pPr marL="0" indent="0"/>
            <a:endParaRPr lang="en-US" sz="2133" dirty="0"/>
          </a:p>
          <a:p>
            <a:pPr marL="380990" indent="-380990">
              <a:buFont typeface="Arial" panose="020B0604020202020204" pitchFamily="34" charset="0"/>
              <a:buChar char="•"/>
            </a:pPr>
            <a:r>
              <a:rPr lang="en-US" sz="2133" dirty="0"/>
              <a:t>Consent must be obtained for every processing scenario</a:t>
            </a:r>
          </a:p>
          <a:p>
            <a:pPr marL="380990" indent="-380990">
              <a:buFont typeface="Arial" panose="020B0604020202020204" pitchFamily="34" charset="0"/>
              <a:buChar char="•"/>
            </a:pPr>
            <a:endParaRPr lang="en-US" sz="2133" dirty="0"/>
          </a:p>
          <a:p>
            <a:pPr marL="380990" indent="-380990">
              <a:buFont typeface="Arial" panose="020B0604020202020204" pitchFamily="34" charset="0"/>
              <a:buChar char="•"/>
            </a:pPr>
            <a:r>
              <a:rPr lang="en-US" sz="2133" dirty="0"/>
              <a:t>Consent can be withdrawn at any time</a:t>
            </a:r>
          </a:p>
        </p:txBody>
      </p:sp>
    </p:spTree>
    <p:extLst>
      <p:ext uri="{BB962C8B-B14F-4D97-AF65-F5344CB8AC3E}">
        <p14:creationId xmlns:p14="http://schemas.microsoft.com/office/powerpoint/2010/main" val="3960023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6" y="1604799"/>
            <a:ext cx="7167037" cy="4512500"/>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753166" y="775241"/>
            <a:ext cx="7680855" cy="672073"/>
          </a:xfrm>
        </p:spPr>
        <p:txBody>
          <a:bodyPr/>
          <a:lstStyle/>
          <a:p>
            <a:r>
              <a:rPr lang="en-US" sz="3200" dirty="0"/>
              <a:t>New and expanded rights /1 </a:t>
            </a:r>
          </a:p>
        </p:txBody>
      </p:sp>
      <p:sp>
        <p:nvSpPr>
          <p:cNvPr id="12" name="Content Placeholder 2"/>
          <p:cNvSpPr>
            <a:spLocks noGrp="1"/>
          </p:cNvSpPr>
          <p:nvPr>
            <p:ph idx="1"/>
          </p:nvPr>
        </p:nvSpPr>
        <p:spPr>
          <a:xfrm>
            <a:off x="1007434" y="2276873"/>
            <a:ext cx="9985111" cy="4128457"/>
          </a:xfrm>
        </p:spPr>
        <p:txBody>
          <a:bodyPr/>
          <a:lstStyle/>
          <a:p>
            <a:pPr marL="380990" indent="-380990">
              <a:buFont typeface="Arial" panose="020B0604020202020204" pitchFamily="34" charset="0"/>
              <a:buChar char="•"/>
            </a:pPr>
            <a:r>
              <a:rPr lang="en-US" sz="2133" dirty="0"/>
              <a:t>Right to be informed</a:t>
            </a:r>
          </a:p>
          <a:p>
            <a:pPr marL="380990" indent="-380990">
              <a:buFont typeface="Arial" panose="020B0604020202020204" pitchFamily="34" charset="0"/>
              <a:buChar char="•"/>
            </a:pPr>
            <a:r>
              <a:rPr lang="en-US" sz="2133" dirty="0"/>
              <a:t>Right of access</a:t>
            </a:r>
          </a:p>
          <a:p>
            <a:pPr marL="380990" indent="-380990">
              <a:buFont typeface="Arial" panose="020B0604020202020204" pitchFamily="34" charset="0"/>
              <a:buChar char="•"/>
            </a:pPr>
            <a:r>
              <a:rPr lang="en-US" sz="2133" dirty="0"/>
              <a:t>Right to rectification</a:t>
            </a:r>
          </a:p>
          <a:p>
            <a:pPr marL="380990" indent="-380990">
              <a:buFont typeface="Arial" panose="020B0604020202020204" pitchFamily="34" charset="0"/>
              <a:buChar char="•"/>
            </a:pPr>
            <a:r>
              <a:rPr lang="en-US" sz="2133" dirty="0"/>
              <a:t>Right to erasure</a:t>
            </a:r>
          </a:p>
          <a:p>
            <a:pPr marL="380990" indent="-380990">
              <a:buFont typeface="Arial" panose="020B0604020202020204" pitchFamily="34" charset="0"/>
              <a:buChar char="•"/>
            </a:pPr>
            <a:r>
              <a:rPr lang="en-US" sz="2133" dirty="0"/>
              <a:t>Right to restriction</a:t>
            </a:r>
          </a:p>
          <a:p>
            <a:pPr marL="380990" indent="-380990">
              <a:buFont typeface="Arial" panose="020B0604020202020204" pitchFamily="34" charset="0"/>
              <a:buChar char="•"/>
            </a:pPr>
            <a:r>
              <a:rPr lang="en-US" sz="2133" dirty="0"/>
              <a:t>Right to data portability</a:t>
            </a:r>
          </a:p>
          <a:p>
            <a:pPr marL="380990" indent="-380990">
              <a:buFont typeface="Arial" panose="020B0604020202020204" pitchFamily="34" charset="0"/>
              <a:buChar char="•"/>
            </a:pPr>
            <a:r>
              <a:rPr lang="en-US" sz="2133" dirty="0"/>
              <a:t>Right to object</a:t>
            </a:r>
          </a:p>
          <a:p>
            <a:pPr marL="380990" indent="-380990">
              <a:buFont typeface="Arial" panose="020B0604020202020204" pitchFamily="34" charset="0"/>
              <a:buChar char="•"/>
            </a:pPr>
            <a:r>
              <a:rPr lang="en-US" sz="2133" dirty="0"/>
              <a:t>Right to prevent automated processing, including profiling</a:t>
            </a:r>
          </a:p>
          <a:p>
            <a:endParaRPr lang="en-US" sz="2133" dirty="0"/>
          </a:p>
        </p:txBody>
      </p:sp>
    </p:spTree>
    <p:extLst>
      <p:ext uri="{BB962C8B-B14F-4D97-AF65-F5344CB8AC3E}">
        <p14:creationId xmlns:p14="http://schemas.microsoft.com/office/powerpoint/2010/main" val="21993052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753165" y="1604800"/>
            <a:ext cx="7359059" cy="4992553"/>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8" name="Title 1"/>
          <p:cNvSpPr>
            <a:spLocks noGrp="1"/>
          </p:cNvSpPr>
          <p:nvPr>
            <p:ph type="title"/>
          </p:nvPr>
        </p:nvSpPr>
        <p:spPr>
          <a:xfrm>
            <a:off x="753165" y="761801"/>
            <a:ext cx="8256919" cy="672073"/>
          </a:xfrm>
        </p:spPr>
        <p:txBody>
          <a:bodyPr/>
          <a:lstStyle/>
          <a:p>
            <a:r>
              <a:rPr lang="en-US" sz="3200" dirty="0"/>
              <a:t>New and expanded rights / 2</a:t>
            </a:r>
          </a:p>
        </p:txBody>
      </p:sp>
      <p:sp>
        <p:nvSpPr>
          <p:cNvPr id="9" name="Content Placeholder 2"/>
          <p:cNvSpPr>
            <a:spLocks noGrp="1"/>
          </p:cNvSpPr>
          <p:nvPr>
            <p:ph idx="1"/>
          </p:nvPr>
        </p:nvSpPr>
        <p:spPr>
          <a:xfrm>
            <a:off x="242833" y="2276873"/>
            <a:ext cx="7872875" cy="4128457"/>
          </a:xfrm>
        </p:spPr>
        <p:txBody>
          <a:bodyPr/>
          <a:lstStyle/>
          <a:p>
            <a:pPr marL="990575" lvl="1" indent="-380990">
              <a:lnSpc>
                <a:spcPct val="150000"/>
              </a:lnSpc>
              <a:buFont typeface="Arial" panose="020B0604020202020204" pitchFamily="34" charset="0"/>
              <a:buChar char="•"/>
            </a:pPr>
            <a:r>
              <a:rPr lang="en-US" sz="2000" dirty="0"/>
              <a:t>Data subjects must be aware of their rights</a:t>
            </a:r>
          </a:p>
          <a:p>
            <a:pPr marL="990575" lvl="1" indent="-380990">
              <a:lnSpc>
                <a:spcPct val="150000"/>
              </a:lnSpc>
              <a:buFont typeface="Arial" panose="020B0604020202020204" pitchFamily="34" charset="0"/>
              <a:buChar char="•"/>
            </a:pPr>
            <a:r>
              <a:rPr lang="en-US" sz="2000" dirty="0"/>
              <a:t>Responses must be provided within one calendar month</a:t>
            </a:r>
          </a:p>
          <a:p>
            <a:pPr marL="990575" lvl="1" indent="-380990">
              <a:lnSpc>
                <a:spcPct val="150000"/>
              </a:lnSpc>
              <a:buFont typeface="Arial" panose="020B0604020202020204" pitchFamily="34" charset="0"/>
              <a:buChar char="•"/>
            </a:pPr>
            <a:r>
              <a:rPr lang="en-US" sz="2000" dirty="0"/>
              <a:t>Systems and procedures must be in place to adhere to rights</a:t>
            </a:r>
          </a:p>
          <a:p>
            <a:pPr marL="990575" lvl="1" indent="-380990">
              <a:lnSpc>
                <a:spcPct val="150000"/>
              </a:lnSpc>
              <a:buFont typeface="Arial" panose="020B0604020202020204" pitchFamily="34" charset="0"/>
              <a:buChar char="•"/>
            </a:pPr>
            <a:r>
              <a:rPr lang="en-US" sz="2000" dirty="0"/>
              <a:t>Documentation of adherence required</a:t>
            </a:r>
          </a:p>
          <a:p>
            <a:pPr marL="990575" lvl="1" indent="-380990">
              <a:lnSpc>
                <a:spcPct val="150000"/>
              </a:lnSpc>
              <a:buFont typeface="Arial" panose="020B0604020202020204" pitchFamily="34" charset="0"/>
              <a:buChar char="•"/>
            </a:pPr>
            <a:r>
              <a:rPr lang="en-US" sz="2000" dirty="0"/>
              <a:t>If a right is exercised, we must notify any third party we’ve shared the relevant data with</a:t>
            </a:r>
          </a:p>
        </p:txBody>
      </p:sp>
    </p:spTree>
    <p:extLst>
      <p:ext uri="{BB962C8B-B14F-4D97-AF65-F5344CB8AC3E}">
        <p14:creationId xmlns:p14="http://schemas.microsoft.com/office/powerpoint/2010/main" val="2358004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4069" y="590901"/>
            <a:ext cx="7488832" cy="748988"/>
          </a:xfrm>
          <a:prstGeom prst="rect">
            <a:avLst/>
          </a:prstGeom>
          <a:noFill/>
        </p:spPr>
        <p:txBody>
          <a:bodyPr wrap="square" rtlCol="0">
            <a:spAutoFit/>
          </a:bodyPr>
          <a:lstStyle/>
          <a:p>
            <a:r>
              <a:rPr lang="en-GB" sz="4267" b="1" dirty="0"/>
              <a:t>Think about it…</a:t>
            </a:r>
          </a:p>
        </p:txBody>
      </p:sp>
      <p:sp>
        <p:nvSpPr>
          <p:cNvPr id="6" name="TextBox 5"/>
          <p:cNvSpPr txBox="1"/>
          <p:nvPr/>
        </p:nvSpPr>
        <p:spPr>
          <a:xfrm>
            <a:off x="1225549" y="2564904"/>
            <a:ext cx="10631091" cy="2308324"/>
          </a:xfrm>
          <a:prstGeom prst="rect">
            <a:avLst/>
          </a:prstGeom>
          <a:noFill/>
        </p:spPr>
        <p:txBody>
          <a:bodyPr wrap="square" rtlCol="0">
            <a:spAutoFit/>
          </a:bodyPr>
          <a:lstStyle/>
          <a:p>
            <a:pPr marL="457189" indent="-457189">
              <a:buFont typeface="Arial" panose="020B0604020202020204" pitchFamily="34" charset="0"/>
              <a:buChar char="•"/>
            </a:pPr>
            <a:r>
              <a:rPr lang="en-GB" sz="2400" dirty="0"/>
              <a:t>If someone exercised any one of their rights, how would you or your team go about providing a response? </a:t>
            </a:r>
          </a:p>
          <a:p>
            <a:pPr marL="457189" indent="-457189">
              <a:buFont typeface="Arial" panose="020B0604020202020204" pitchFamily="34" charset="0"/>
              <a:buChar char="•"/>
            </a:pPr>
            <a:r>
              <a:rPr lang="en-GB" sz="2400" dirty="0"/>
              <a:t>Do you know how to find and access the data? </a:t>
            </a:r>
          </a:p>
          <a:p>
            <a:pPr marL="457189" indent="-457189">
              <a:buFont typeface="Arial" panose="020B0604020202020204" pitchFamily="34" charset="0"/>
              <a:buChar char="•"/>
            </a:pPr>
            <a:r>
              <a:rPr lang="en-GB" sz="2400" dirty="0"/>
              <a:t>Can you erase it, correct it, or restrict it?</a:t>
            </a:r>
          </a:p>
          <a:p>
            <a:pPr marL="457189" indent="-457189">
              <a:buFont typeface="Arial" panose="020B0604020202020204" pitchFamily="34" charset="0"/>
              <a:buChar char="•"/>
            </a:pPr>
            <a:endParaRPr lang="en-GB" sz="2400" dirty="0"/>
          </a:p>
          <a:p>
            <a:pPr marL="457189" indent="-457189">
              <a:buFont typeface="Arial" panose="020B0604020202020204" pitchFamily="34" charset="0"/>
              <a:buChar char="•"/>
            </a:pPr>
            <a:endParaRPr lang="en-GB" sz="2400" dirty="0"/>
          </a:p>
        </p:txBody>
      </p:sp>
    </p:spTree>
    <p:extLst>
      <p:ext uri="{BB962C8B-B14F-4D97-AF65-F5344CB8AC3E}">
        <p14:creationId xmlns:p14="http://schemas.microsoft.com/office/powerpoint/2010/main" val="2709164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6" y="1536186"/>
            <a:ext cx="8319165" cy="5157177"/>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681235" y="758541"/>
            <a:ext cx="6240695" cy="672073"/>
          </a:xfrm>
        </p:spPr>
        <p:txBody>
          <a:bodyPr>
            <a:normAutofit fontScale="90000"/>
          </a:bodyPr>
          <a:lstStyle/>
          <a:p>
            <a:r>
              <a:rPr lang="en-US" sz="3200" dirty="0"/>
              <a:t>Privacy notices under GDPR</a:t>
            </a:r>
          </a:p>
        </p:txBody>
      </p:sp>
      <p:sp>
        <p:nvSpPr>
          <p:cNvPr id="12" name="Content Placeholder 2"/>
          <p:cNvSpPr>
            <a:spLocks noGrp="1"/>
          </p:cNvSpPr>
          <p:nvPr>
            <p:ph idx="1"/>
          </p:nvPr>
        </p:nvSpPr>
        <p:spPr>
          <a:xfrm>
            <a:off x="902643" y="2343224"/>
            <a:ext cx="10185912" cy="4350139"/>
          </a:xfrm>
        </p:spPr>
        <p:txBody>
          <a:bodyPr/>
          <a:lstStyle/>
          <a:p>
            <a:pPr marL="380990" indent="-380990">
              <a:buFont typeface="Arial" panose="020B0604020202020204" pitchFamily="34" charset="0"/>
              <a:buChar char="•"/>
            </a:pPr>
            <a:r>
              <a:rPr lang="en-US" sz="2133" dirty="0"/>
              <a:t>Presented to data subject whenever new processing is undertaken</a:t>
            </a:r>
          </a:p>
          <a:p>
            <a:pPr marL="380990" indent="-380990">
              <a:buFont typeface="Arial" panose="020B0604020202020204" pitchFamily="34" charset="0"/>
              <a:buChar char="•"/>
            </a:pPr>
            <a:r>
              <a:rPr lang="en-US" sz="2133" dirty="0"/>
              <a:t>Consider a layered approach to notification</a:t>
            </a:r>
          </a:p>
          <a:p>
            <a:pPr marL="380990" indent="-380990">
              <a:buFont typeface="Arial" panose="020B0604020202020204" pitchFamily="34" charset="0"/>
              <a:buChar char="•"/>
            </a:pPr>
            <a:r>
              <a:rPr lang="en-US" sz="2133" dirty="0"/>
              <a:t>It must explain:</a:t>
            </a:r>
          </a:p>
          <a:p>
            <a:pPr marL="533387" lvl="1" indent="-380990">
              <a:buSzPct val="75000"/>
              <a:buFont typeface="Courier New" panose="02070309020205020404" pitchFamily="49" charset="0"/>
              <a:buChar char="o"/>
            </a:pPr>
            <a:r>
              <a:rPr lang="en-US" sz="1867" dirty="0"/>
              <a:t>personal data being processed, </a:t>
            </a:r>
          </a:p>
          <a:p>
            <a:pPr marL="533387" lvl="1" indent="-380990">
              <a:buSzPct val="75000"/>
              <a:buFont typeface="Courier New" panose="02070309020205020404" pitchFamily="49" charset="0"/>
              <a:buChar char="o"/>
            </a:pPr>
            <a:r>
              <a:rPr lang="en-US" sz="1867" dirty="0"/>
              <a:t>purpose of processing, </a:t>
            </a:r>
          </a:p>
          <a:p>
            <a:pPr marL="533387" lvl="1" indent="-380990">
              <a:buSzPct val="75000"/>
              <a:buFont typeface="Courier New" panose="02070309020205020404" pitchFamily="49" charset="0"/>
              <a:buChar char="o"/>
            </a:pPr>
            <a:r>
              <a:rPr lang="en-US" sz="1867" dirty="0"/>
              <a:t>intended retention, </a:t>
            </a:r>
          </a:p>
          <a:p>
            <a:pPr marL="533387" lvl="1" indent="-380990">
              <a:buSzPct val="75000"/>
              <a:buFont typeface="Courier New" panose="02070309020205020404" pitchFamily="49" charset="0"/>
              <a:buChar char="o"/>
            </a:pPr>
            <a:r>
              <a:rPr lang="en-US" sz="1867" dirty="0"/>
              <a:t>subject rights, </a:t>
            </a:r>
          </a:p>
          <a:p>
            <a:pPr marL="533387" lvl="1" indent="-380990">
              <a:buSzPct val="75000"/>
              <a:buFont typeface="Courier New" panose="02070309020205020404" pitchFamily="49" charset="0"/>
              <a:buChar char="o"/>
            </a:pPr>
            <a:r>
              <a:rPr lang="en-US" sz="1867" dirty="0"/>
              <a:t>source of data, </a:t>
            </a:r>
          </a:p>
          <a:p>
            <a:pPr marL="533387" lvl="1" indent="-380990">
              <a:buSzPct val="75000"/>
              <a:buFont typeface="Courier New" panose="02070309020205020404" pitchFamily="49" charset="0"/>
              <a:buChar char="o"/>
            </a:pPr>
            <a:r>
              <a:rPr lang="en-US" sz="1867" dirty="0"/>
              <a:t>conditions of processing,</a:t>
            </a:r>
          </a:p>
          <a:p>
            <a:pPr marL="533387" lvl="1" indent="-380990">
              <a:buSzPct val="75000"/>
              <a:buFont typeface="Courier New" panose="02070309020205020404" pitchFamily="49" charset="0"/>
              <a:buChar char="o"/>
            </a:pPr>
            <a:r>
              <a:rPr lang="en-US" sz="1867" dirty="0"/>
              <a:t>intended sharing or international transfer </a:t>
            </a:r>
          </a:p>
          <a:p>
            <a:pPr marL="533387" lvl="1" indent="-380990">
              <a:buSzPct val="75000"/>
              <a:buFont typeface="Courier New" panose="02070309020205020404" pitchFamily="49" charset="0"/>
              <a:buChar char="o"/>
            </a:pPr>
            <a:r>
              <a:rPr lang="en-US" sz="1867" dirty="0"/>
              <a:t>existence of automated decision making, including profiling</a:t>
            </a:r>
          </a:p>
        </p:txBody>
      </p:sp>
    </p:spTree>
    <p:extLst>
      <p:ext uri="{BB962C8B-B14F-4D97-AF65-F5344CB8AC3E}">
        <p14:creationId xmlns:p14="http://schemas.microsoft.com/office/powerpoint/2010/main" val="20248869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1776" y="609755"/>
            <a:ext cx="7488832" cy="748988"/>
          </a:xfrm>
          <a:prstGeom prst="rect">
            <a:avLst/>
          </a:prstGeom>
          <a:noFill/>
        </p:spPr>
        <p:txBody>
          <a:bodyPr wrap="square" rtlCol="0">
            <a:spAutoFit/>
          </a:bodyPr>
          <a:lstStyle/>
          <a:p>
            <a:r>
              <a:rPr lang="en-GB" sz="4267" b="1" dirty="0"/>
              <a:t>Think about it…</a:t>
            </a:r>
          </a:p>
        </p:txBody>
      </p:sp>
      <p:sp>
        <p:nvSpPr>
          <p:cNvPr id="6" name="TextBox 5"/>
          <p:cNvSpPr txBox="1"/>
          <p:nvPr/>
        </p:nvSpPr>
        <p:spPr>
          <a:xfrm>
            <a:off x="1225550" y="2564904"/>
            <a:ext cx="9574973" cy="2677656"/>
          </a:xfrm>
          <a:prstGeom prst="rect">
            <a:avLst/>
          </a:prstGeom>
          <a:noFill/>
        </p:spPr>
        <p:txBody>
          <a:bodyPr wrap="square" rtlCol="0">
            <a:spAutoFit/>
          </a:bodyPr>
          <a:lstStyle/>
          <a:p>
            <a:r>
              <a:rPr lang="en-GB" sz="2400" dirty="0"/>
              <a:t>Enterprise staff have a number of responsibilities that help the organisation to uphold and demonstrate compliance with the GDPR.</a:t>
            </a:r>
          </a:p>
          <a:p>
            <a:endParaRPr lang="en-GB" sz="2400" dirty="0"/>
          </a:p>
          <a:p>
            <a:r>
              <a:rPr lang="en-GB" sz="2400" dirty="0"/>
              <a:t>If a works Council was established, for some issues it should / must be contacted.  </a:t>
            </a:r>
          </a:p>
          <a:p>
            <a:endParaRPr lang="en-GB" sz="2400" dirty="0"/>
          </a:p>
          <a:p>
            <a:pPr marL="457189" indent="-457189">
              <a:buFont typeface="Arial" panose="020B0604020202020204" pitchFamily="34" charset="0"/>
              <a:buChar char="•"/>
            </a:pPr>
            <a:endParaRPr lang="en-GB" sz="2400" dirty="0"/>
          </a:p>
        </p:txBody>
      </p:sp>
    </p:spTree>
    <p:extLst>
      <p:ext uri="{BB962C8B-B14F-4D97-AF65-F5344CB8AC3E}">
        <p14:creationId xmlns:p14="http://schemas.microsoft.com/office/powerpoint/2010/main" val="25427830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799"/>
            <a:ext cx="8991240" cy="4224468"/>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799768" y="850655"/>
            <a:ext cx="8832983" cy="672073"/>
          </a:xfrm>
        </p:spPr>
        <p:txBody>
          <a:bodyPr>
            <a:normAutofit/>
          </a:bodyPr>
          <a:lstStyle/>
          <a:p>
            <a:r>
              <a:rPr lang="en-US" sz="2400" dirty="0"/>
              <a:t>Your responsibilities: Data Protection by Design </a:t>
            </a:r>
          </a:p>
        </p:txBody>
      </p:sp>
      <p:sp>
        <p:nvSpPr>
          <p:cNvPr id="12" name="Content Placeholder 2"/>
          <p:cNvSpPr>
            <a:spLocks noGrp="1"/>
          </p:cNvSpPr>
          <p:nvPr>
            <p:ph idx="1"/>
          </p:nvPr>
        </p:nvSpPr>
        <p:spPr>
          <a:xfrm>
            <a:off x="799768" y="2276873"/>
            <a:ext cx="8944637" cy="4128457"/>
          </a:xfrm>
        </p:spPr>
        <p:txBody>
          <a:bodyPr/>
          <a:lstStyle/>
          <a:p>
            <a:pPr marL="380990" indent="-380990">
              <a:buFont typeface="Arial" panose="020B0604020202020204" pitchFamily="34" charset="0"/>
              <a:buChar char="•"/>
            </a:pPr>
            <a:r>
              <a:rPr lang="en-US" sz="2133" dirty="0"/>
              <a:t>Maintain documentation and implement measures to demonstrate compliance with principles</a:t>
            </a:r>
          </a:p>
          <a:p>
            <a:pPr marL="533387" lvl="1" indent="-380990">
              <a:buFont typeface="Arial" panose="020B0604020202020204" pitchFamily="34" charset="0"/>
              <a:buChar char="•"/>
            </a:pPr>
            <a:r>
              <a:rPr lang="en-US" sz="2133" dirty="0"/>
              <a:t>Internal audits, reviews, training</a:t>
            </a:r>
          </a:p>
          <a:p>
            <a:pPr marL="533387" lvl="1" indent="-380990">
              <a:buFont typeface="Arial" panose="020B0604020202020204" pitchFamily="34" charset="0"/>
              <a:buChar char="•"/>
            </a:pPr>
            <a:endParaRPr lang="en-US" sz="2133" dirty="0"/>
          </a:p>
          <a:p>
            <a:pPr marL="380990" indent="-380990">
              <a:buFont typeface="Arial" panose="020B0604020202020204" pitchFamily="34" charset="0"/>
              <a:buChar char="•"/>
            </a:pPr>
            <a:r>
              <a:rPr lang="en-US" sz="2133" dirty="0"/>
              <a:t>Document processing activities to ensure transparency</a:t>
            </a:r>
          </a:p>
          <a:p>
            <a:pPr marL="380990" indent="-380990">
              <a:buFont typeface="Arial" panose="020B0604020202020204" pitchFamily="34" charset="0"/>
              <a:buChar char="•"/>
            </a:pPr>
            <a:endParaRPr lang="en-US" sz="2133" dirty="0"/>
          </a:p>
          <a:p>
            <a:pPr marL="380990" indent="-380990">
              <a:buFont typeface="Arial" panose="020B0604020202020204" pitchFamily="34" charset="0"/>
              <a:buChar char="•"/>
            </a:pPr>
            <a:r>
              <a:rPr lang="en-US" sz="2133" dirty="0"/>
              <a:t>Employ data </a:t>
            </a:r>
            <a:r>
              <a:rPr lang="en-US" sz="2133" dirty="0" err="1"/>
              <a:t>minimisation</a:t>
            </a:r>
            <a:r>
              <a:rPr lang="en-US" sz="2133" dirty="0"/>
              <a:t> and </a:t>
            </a:r>
            <a:r>
              <a:rPr lang="en-US" sz="2133" dirty="0" err="1"/>
              <a:t>pseudonymisation</a:t>
            </a:r>
            <a:r>
              <a:rPr lang="en-US" sz="2133" dirty="0"/>
              <a:t> </a:t>
            </a:r>
            <a:endParaRPr lang="en-US" sz="2133" dirty="0" smtClean="0"/>
          </a:p>
          <a:p>
            <a:pPr marL="380990" indent="-380990">
              <a:buFont typeface="Arial" panose="020B0604020202020204" pitchFamily="34" charset="0"/>
              <a:buChar char="•"/>
            </a:pPr>
            <a:endParaRPr lang="en-US" sz="2133" dirty="0"/>
          </a:p>
          <a:p>
            <a:pPr marL="533387" lvl="1" indent="-380990">
              <a:buFont typeface="Arial" panose="020B0604020202020204" pitchFamily="34" charset="0"/>
              <a:buChar char="•"/>
            </a:pPr>
            <a:r>
              <a:rPr lang="en-US" sz="2133" b="1" dirty="0"/>
              <a:t>Do you need the data?</a:t>
            </a:r>
          </a:p>
          <a:p>
            <a:pPr marL="533387" lvl="1" indent="-380990">
              <a:buFont typeface="Arial" panose="020B0604020202020204" pitchFamily="34" charset="0"/>
              <a:buChar char="•"/>
            </a:pPr>
            <a:endParaRPr lang="en-US" sz="2133" dirty="0"/>
          </a:p>
          <a:p>
            <a:pPr algn="just"/>
            <a:endParaRPr lang="en-GB" dirty="0">
              <a:solidFill>
                <a:schemeClr val="bg1"/>
              </a:solidFill>
            </a:endParaRPr>
          </a:p>
          <a:p>
            <a:pPr marL="0"/>
            <a:endParaRPr lang="en-US" sz="2133" dirty="0"/>
          </a:p>
        </p:txBody>
      </p:sp>
    </p:spTree>
    <p:extLst>
      <p:ext uri="{BB962C8B-B14F-4D97-AF65-F5344CB8AC3E}">
        <p14:creationId xmlns:p14="http://schemas.microsoft.com/office/powerpoint/2010/main" val="3784079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6" y="1599434"/>
            <a:ext cx="8895229" cy="4901908"/>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889085" y="728107"/>
            <a:ext cx="9793089" cy="672073"/>
          </a:xfrm>
        </p:spPr>
        <p:txBody>
          <a:bodyPr>
            <a:normAutofit fontScale="90000"/>
          </a:bodyPr>
          <a:lstStyle/>
          <a:p>
            <a:r>
              <a:rPr lang="en-US" sz="2933" dirty="0"/>
              <a:t>Your responsibilities: Data Protection by Design </a:t>
            </a:r>
          </a:p>
        </p:txBody>
      </p:sp>
      <p:sp>
        <p:nvSpPr>
          <p:cNvPr id="12" name="Content Placeholder 2"/>
          <p:cNvSpPr>
            <a:spLocks noGrp="1"/>
          </p:cNvSpPr>
          <p:nvPr>
            <p:ph idx="1"/>
          </p:nvPr>
        </p:nvSpPr>
        <p:spPr>
          <a:xfrm>
            <a:off x="1103446" y="2276873"/>
            <a:ext cx="7968885" cy="4128457"/>
          </a:xfrm>
        </p:spPr>
        <p:txBody>
          <a:bodyPr/>
          <a:lstStyle/>
          <a:p>
            <a:pPr marL="0" indent="0">
              <a:buNone/>
            </a:pPr>
            <a:r>
              <a:rPr lang="en-US" sz="2133" u="sng" dirty="0"/>
              <a:t>Data Protection Impact Assessments (DPIA)</a:t>
            </a:r>
          </a:p>
          <a:p>
            <a:pPr marL="0" indent="0"/>
            <a:endParaRPr lang="en-US" sz="2133" u="sng" dirty="0"/>
          </a:p>
          <a:p>
            <a:pPr marL="380990" indent="-380990">
              <a:buFont typeface="Arial" panose="020B0604020202020204" pitchFamily="34" charset="0"/>
              <a:buChar char="•"/>
            </a:pPr>
            <a:r>
              <a:rPr lang="en-US" sz="2133" dirty="0"/>
              <a:t>Description of intended processing and purposes</a:t>
            </a:r>
          </a:p>
          <a:p>
            <a:pPr marL="380990" indent="-380990">
              <a:buFont typeface="Arial" panose="020B0604020202020204" pitchFamily="34" charset="0"/>
              <a:buChar char="•"/>
            </a:pPr>
            <a:r>
              <a:rPr lang="en-US" sz="2133" dirty="0"/>
              <a:t>Risk assessment and detail of risk avoidance measures </a:t>
            </a:r>
          </a:p>
          <a:p>
            <a:pPr marL="380990" indent="-380990">
              <a:buFont typeface="Arial" panose="020B0604020202020204" pitchFamily="34" charset="0"/>
              <a:buChar char="•"/>
            </a:pPr>
            <a:r>
              <a:rPr lang="en-US" sz="2133" dirty="0"/>
              <a:t>Required when:</a:t>
            </a:r>
          </a:p>
          <a:p>
            <a:pPr marL="533387" lvl="1" indent="-380990">
              <a:buFont typeface="Arial" panose="020B0604020202020204" pitchFamily="34" charset="0"/>
              <a:buChar char="•"/>
            </a:pPr>
            <a:r>
              <a:rPr lang="en-US" sz="1867" dirty="0"/>
              <a:t>using new technologies, </a:t>
            </a:r>
          </a:p>
          <a:p>
            <a:pPr marL="533387" lvl="1" indent="-380990">
              <a:buFont typeface="Arial" panose="020B0604020202020204" pitchFamily="34" charset="0"/>
              <a:buChar char="•"/>
            </a:pPr>
            <a:r>
              <a:rPr lang="en-US" sz="1867" dirty="0"/>
              <a:t>profiling, </a:t>
            </a:r>
          </a:p>
          <a:p>
            <a:pPr marL="533387" lvl="1" indent="-380990">
              <a:buFont typeface="Arial" panose="020B0604020202020204" pitchFamily="34" charset="0"/>
              <a:buChar char="•"/>
            </a:pPr>
            <a:r>
              <a:rPr lang="en-US" sz="1867" dirty="0"/>
              <a:t>surveilling, </a:t>
            </a:r>
          </a:p>
          <a:p>
            <a:pPr marL="533387" lvl="1" indent="-380990">
              <a:buFont typeface="Arial" panose="020B0604020202020204" pitchFamily="34" charset="0"/>
              <a:buChar char="•"/>
            </a:pPr>
            <a:r>
              <a:rPr lang="en-US" sz="1867" dirty="0"/>
              <a:t>processing of special categories of personal data</a:t>
            </a:r>
          </a:p>
          <a:p>
            <a:pPr marL="533387" lvl="1" indent="-380990">
              <a:buFont typeface="Arial" panose="020B0604020202020204" pitchFamily="34" charset="0"/>
              <a:buChar char="•"/>
            </a:pPr>
            <a:r>
              <a:rPr lang="en-US" sz="1867" dirty="0"/>
              <a:t>processing  is likely to result in risk to rights and freedoms of individuals</a:t>
            </a:r>
          </a:p>
        </p:txBody>
      </p:sp>
    </p:spTree>
    <p:extLst>
      <p:ext uri="{BB962C8B-B14F-4D97-AF65-F5344CB8AC3E}">
        <p14:creationId xmlns:p14="http://schemas.microsoft.com/office/powerpoint/2010/main" val="1159511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753165" y="1604798"/>
            <a:ext cx="7839112" cy="3840425"/>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lnSpc>
                <a:spcPct val="150000"/>
              </a:lnSpc>
              <a:spcBef>
                <a:spcPct val="0"/>
              </a:spcBef>
              <a:spcAft>
                <a:spcPct val="0"/>
              </a:spcAft>
            </a:pPr>
            <a:endParaRPr lang="en-US" sz="3200" dirty="0">
              <a:latin typeface="Arial" charset="0"/>
              <a:ea typeface="ＭＳ Ｐゴシック" charset="-128"/>
              <a:cs typeface="ＭＳ Ｐゴシック" charset="-128"/>
            </a:endParaRPr>
          </a:p>
        </p:txBody>
      </p:sp>
      <p:sp>
        <p:nvSpPr>
          <p:cNvPr id="12" name="Title 1"/>
          <p:cNvSpPr>
            <a:spLocks noGrp="1"/>
          </p:cNvSpPr>
          <p:nvPr>
            <p:ph type="title"/>
          </p:nvPr>
        </p:nvSpPr>
        <p:spPr>
          <a:xfrm>
            <a:off x="832293" y="756387"/>
            <a:ext cx="9008124" cy="672073"/>
          </a:xfrm>
        </p:spPr>
        <p:txBody>
          <a:bodyPr>
            <a:normAutofit/>
          </a:bodyPr>
          <a:lstStyle/>
          <a:p>
            <a:r>
              <a:rPr lang="en-US" sz="3200" dirty="0"/>
              <a:t>General Data Protection Regulation</a:t>
            </a:r>
          </a:p>
        </p:txBody>
      </p:sp>
      <p:sp>
        <p:nvSpPr>
          <p:cNvPr id="13" name="Content Placeholder 2"/>
          <p:cNvSpPr>
            <a:spLocks noGrp="1"/>
          </p:cNvSpPr>
          <p:nvPr>
            <p:ph idx="1"/>
          </p:nvPr>
        </p:nvSpPr>
        <p:spPr>
          <a:xfrm>
            <a:off x="719402" y="2468896"/>
            <a:ext cx="11356334" cy="4128457"/>
          </a:xfrm>
        </p:spPr>
        <p:txBody>
          <a:bodyPr>
            <a:normAutofit/>
          </a:bodyPr>
          <a:lstStyle/>
          <a:p>
            <a:pPr marL="380990" indent="-380990">
              <a:buFont typeface="Arial" panose="020B0604020202020204" pitchFamily="34" charset="0"/>
              <a:buChar char="•"/>
            </a:pPr>
            <a:r>
              <a:rPr lang="en-GB" sz="2400" dirty="0"/>
              <a:t>Single set of rules for all EU nations</a:t>
            </a:r>
          </a:p>
          <a:p>
            <a:pPr marL="380990" indent="-380990">
              <a:buFont typeface="Arial" panose="020B0604020202020204" pitchFamily="34" charset="0"/>
              <a:buChar char="•"/>
            </a:pPr>
            <a:r>
              <a:rPr lang="en-GB" sz="2400" dirty="0"/>
              <a:t>Supersedes the Data Protection Act 1998</a:t>
            </a:r>
          </a:p>
          <a:p>
            <a:pPr marL="380990" indent="-380990">
              <a:buFont typeface="Arial" panose="020B0604020202020204" pitchFamily="34" charset="0"/>
              <a:buChar char="•"/>
            </a:pPr>
            <a:r>
              <a:rPr lang="en-US" sz="2400" dirty="0"/>
              <a:t>Applies to international organisations</a:t>
            </a:r>
            <a:r>
              <a:rPr lang="en-US" sz="2400" dirty="0"/>
              <a:t> that offer goods or services to </a:t>
            </a:r>
            <a:r>
              <a:rPr lang="en-US" sz="2400" dirty="0" smtClean="0"/>
              <a:t/>
            </a:r>
            <a:br>
              <a:rPr lang="en-US" sz="2400" dirty="0" smtClean="0"/>
            </a:br>
            <a:r>
              <a:rPr lang="en-US" sz="2400" dirty="0" smtClean="0"/>
              <a:t>or </a:t>
            </a:r>
            <a:r>
              <a:rPr lang="en-US" sz="2400" dirty="0"/>
              <a:t>monitor EU citizens</a:t>
            </a:r>
          </a:p>
          <a:p>
            <a:pPr marL="380990" indent="-380990">
              <a:buFont typeface="Arial" panose="020B0604020202020204" pitchFamily="34" charset="0"/>
              <a:buChar char="•"/>
            </a:pPr>
            <a:r>
              <a:rPr lang="en-US" sz="2400" dirty="0"/>
              <a:t>Requires Data Protection by Design &amp; Default and documented accountability</a:t>
            </a:r>
          </a:p>
          <a:p>
            <a:pPr marL="0"/>
            <a:endParaRPr lang="en-US" sz="2400" dirty="0"/>
          </a:p>
        </p:txBody>
      </p:sp>
    </p:spTree>
    <p:extLst>
      <p:ext uri="{BB962C8B-B14F-4D97-AF65-F5344CB8AC3E}">
        <p14:creationId xmlns:p14="http://schemas.microsoft.com/office/powerpoint/2010/main" val="40639068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bwMode="auto">
          <a:xfrm>
            <a:off x="753165" y="1604800"/>
            <a:ext cx="8703208" cy="3552393"/>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3" name="Title 1"/>
          <p:cNvSpPr>
            <a:spLocks noGrp="1"/>
          </p:cNvSpPr>
          <p:nvPr>
            <p:ph type="title"/>
          </p:nvPr>
        </p:nvSpPr>
        <p:spPr>
          <a:xfrm>
            <a:off x="753165" y="737534"/>
            <a:ext cx="9923460" cy="672073"/>
          </a:xfrm>
        </p:spPr>
        <p:txBody>
          <a:bodyPr>
            <a:normAutofit fontScale="90000"/>
          </a:bodyPr>
          <a:lstStyle/>
          <a:p>
            <a:r>
              <a:rPr lang="en-US" sz="2933" dirty="0"/>
              <a:t>Your responsibilities: data sharing agreements</a:t>
            </a:r>
          </a:p>
        </p:txBody>
      </p:sp>
      <p:sp>
        <p:nvSpPr>
          <p:cNvPr id="14" name="Content Placeholder 2"/>
          <p:cNvSpPr>
            <a:spLocks noGrp="1"/>
          </p:cNvSpPr>
          <p:nvPr>
            <p:ph idx="1"/>
          </p:nvPr>
        </p:nvSpPr>
        <p:spPr>
          <a:xfrm>
            <a:off x="753165" y="2276873"/>
            <a:ext cx="8511187" cy="4128457"/>
          </a:xfrm>
        </p:spPr>
        <p:txBody>
          <a:bodyPr/>
          <a:lstStyle/>
          <a:p>
            <a:pPr marL="380990" indent="-380990">
              <a:buFont typeface="Arial" panose="020B0604020202020204" pitchFamily="34" charset="0"/>
              <a:buChar char="•"/>
            </a:pPr>
            <a:r>
              <a:rPr lang="en-GB" sz="2133" dirty="0"/>
              <a:t>Contract laying out multiple party commitments to personal data</a:t>
            </a:r>
          </a:p>
          <a:p>
            <a:pPr marL="380990" indent="-380990">
              <a:buFont typeface="Arial" panose="020B0604020202020204" pitchFamily="34" charset="0"/>
              <a:buChar char="•"/>
            </a:pPr>
            <a:r>
              <a:rPr lang="en-GB" sz="2133" dirty="0"/>
              <a:t>Required for sharing personal data with processors or any other third parties outwith the Enterprise</a:t>
            </a:r>
          </a:p>
          <a:p>
            <a:pPr marL="380990" indent="-380990">
              <a:buFont typeface="Arial" panose="020B0604020202020204" pitchFamily="34" charset="0"/>
              <a:buChar char="•"/>
            </a:pPr>
            <a:r>
              <a:rPr lang="en-GB" sz="2133" dirty="0"/>
              <a:t>Ensures compliance with GDPR Principles and international or third party transfer requirements</a:t>
            </a:r>
          </a:p>
          <a:p>
            <a:pPr marL="380990" indent="-380990">
              <a:buFont typeface="Arial" panose="020B0604020202020204" pitchFamily="34" charset="0"/>
              <a:buChar char="•"/>
            </a:pPr>
            <a:r>
              <a:rPr lang="en-GB" sz="2133" dirty="0"/>
              <a:t>Ensures you are working with a GDPR compliant processor</a:t>
            </a:r>
          </a:p>
          <a:p>
            <a:pPr marL="380990" indent="-380990">
              <a:buFont typeface="Arial" panose="020B0604020202020204" pitchFamily="34" charset="0"/>
              <a:buChar char="•"/>
            </a:pPr>
            <a:r>
              <a:rPr lang="en-GB" sz="2133" dirty="0"/>
              <a:t>Drafted by contracts team within expertise in privacy issues</a:t>
            </a:r>
          </a:p>
          <a:p>
            <a:pPr marL="0" indent="0"/>
            <a:endParaRPr lang="en-GB" sz="2133" dirty="0"/>
          </a:p>
          <a:p>
            <a:pPr marL="0"/>
            <a:endParaRPr lang="en-US" sz="2133" dirty="0"/>
          </a:p>
        </p:txBody>
      </p:sp>
    </p:spTree>
    <p:extLst>
      <p:ext uri="{BB962C8B-B14F-4D97-AF65-F5344CB8AC3E}">
        <p14:creationId xmlns:p14="http://schemas.microsoft.com/office/powerpoint/2010/main" val="37445061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795219" y="1604799"/>
            <a:ext cx="8277112" cy="4608511"/>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2" name="Title 1"/>
          <p:cNvSpPr>
            <a:spLocks noGrp="1"/>
          </p:cNvSpPr>
          <p:nvPr>
            <p:ph type="title"/>
          </p:nvPr>
        </p:nvSpPr>
        <p:spPr>
          <a:xfrm>
            <a:off x="795219" y="799509"/>
            <a:ext cx="8641414" cy="672073"/>
          </a:xfrm>
        </p:spPr>
        <p:txBody>
          <a:bodyPr>
            <a:normAutofit fontScale="90000"/>
          </a:bodyPr>
          <a:lstStyle/>
          <a:p>
            <a:r>
              <a:rPr lang="en-US" sz="3200" dirty="0"/>
              <a:t>Your responsibilities: data security</a:t>
            </a:r>
          </a:p>
        </p:txBody>
      </p:sp>
      <p:sp>
        <p:nvSpPr>
          <p:cNvPr id="13" name="Content Placeholder 2"/>
          <p:cNvSpPr>
            <a:spLocks noGrp="1"/>
          </p:cNvSpPr>
          <p:nvPr>
            <p:ph idx="1"/>
          </p:nvPr>
        </p:nvSpPr>
        <p:spPr>
          <a:xfrm>
            <a:off x="1002800" y="2276873"/>
            <a:ext cx="9797723" cy="4128457"/>
          </a:xfrm>
        </p:spPr>
        <p:txBody>
          <a:bodyPr/>
          <a:lstStyle/>
          <a:p>
            <a:pPr>
              <a:buFont typeface="Arial" panose="020B0604020202020204" pitchFamily="34" charset="0"/>
              <a:buChar char="•"/>
            </a:pPr>
            <a:r>
              <a:rPr lang="en-GB" sz="2133" dirty="0">
                <a:latin typeface="Arial" panose="020B0604020202020204" pitchFamily="34" charset="0"/>
                <a:cs typeface="Arial" panose="020B0604020202020204" pitchFamily="34" charset="0"/>
              </a:rPr>
              <a:t>Appropriate and secure storage for paper and electronic records</a:t>
            </a:r>
          </a:p>
          <a:p>
            <a:pPr>
              <a:buFont typeface="Arial" panose="020B0604020202020204" pitchFamily="34" charset="0"/>
              <a:buChar char="•"/>
            </a:pPr>
            <a:r>
              <a:rPr lang="en-GB" sz="2133" b="1" u="sng" dirty="0">
                <a:latin typeface="Arial" panose="020B0604020202020204" pitchFamily="34" charset="0"/>
                <a:cs typeface="Arial" panose="020B0604020202020204" pitchFamily="34" charset="0"/>
              </a:rPr>
              <a:t>Encrypt</a:t>
            </a:r>
            <a:r>
              <a:rPr lang="en-GB" sz="2133" b="1" dirty="0">
                <a:latin typeface="Arial" panose="020B0604020202020204" pitchFamily="34" charset="0"/>
                <a:cs typeface="Arial" panose="020B0604020202020204" pitchFamily="34" charset="0"/>
              </a:rPr>
              <a:t> </a:t>
            </a:r>
            <a:r>
              <a:rPr lang="en-GB" sz="2133" dirty="0">
                <a:latin typeface="Arial" panose="020B0604020202020204" pitchFamily="34" charset="0"/>
                <a:cs typeface="Arial" panose="020B0604020202020204" pitchFamily="34" charset="0"/>
              </a:rPr>
              <a:t>data on laptops, tablets, memory sticks, etc.</a:t>
            </a:r>
            <a:endParaRPr lang="en-GB" sz="2133" b="1" u="sng" dirty="0">
              <a:latin typeface="Arial" panose="020B0604020202020204" pitchFamily="34" charset="0"/>
              <a:cs typeface="Arial" panose="020B0604020202020204" pitchFamily="34" charset="0"/>
            </a:endParaRPr>
          </a:p>
          <a:p>
            <a:pPr>
              <a:buFont typeface="Arial" panose="020B0604020202020204" pitchFamily="34" charset="0"/>
              <a:buChar char="•"/>
            </a:pPr>
            <a:r>
              <a:rPr lang="en-GB" sz="2133" dirty="0">
                <a:latin typeface="Arial" panose="020B0604020202020204" pitchFamily="34" charset="0"/>
                <a:cs typeface="Arial" panose="020B0604020202020204" pitchFamily="34" charset="0"/>
              </a:rPr>
              <a:t>Authorised access only, no password sharing</a:t>
            </a:r>
          </a:p>
          <a:p>
            <a:pPr>
              <a:buFont typeface="Arial" panose="020B0604020202020204" pitchFamily="34" charset="0"/>
              <a:buChar char="•"/>
            </a:pPr>
            <a:r>
              <a:rPr lang="en-GB" sz="2133" dirty="0">
                <a:latin typeface="Arial" panose="020B0604020202020204" pitchFamily="34" charset="0"/>
                <a:cs typeface="Arial" panose="020B0604020202020204" pitchFamily="34" charset="0"/>
              </a:rPr>
              <a:t>Double-check your correspondence addresses and attachments</a:t>
            </a:r>
          </a:p>
          <a:p>
            <a:pPr>
              <a:buFont typeface="Arial" panose="020B0604020202020204" pitchFamily="34" charset="0"/>
              <a:buChar char="•"/>
            </a:pPr>
            <a:r>
              <a:rPr lang="en-GB" sz="2133" dirty="0">
                <a:latin typeface="Arial" panose="020B0604020202020204" pitchFamily="34" charset="0"/>
                <a:cs typeface="Arial" panose="020B0604020202020204" pitchFamily="34" charset="0"/>
              </a:rPr>
              <a:t>Do not share information with 3</a:t>
            </a:r>
            <a:r>
              <a:rPr lang="en-GB" sz="2133" baseline="30000" dirty="0">
                <a:latin typeface="Arial" panose="020B0604020202020204" pitchFamily="34" charset="0"/>
                <a:cs typeface="Arial" panose="020B0604020202020204" pitchFamily="34" charset="0"/>
              </a:rPr>
              <a:t>rd</a:t>
            </a:r>
            <a:r>
              <a:rPr lang="en-GB" sz="2133" dirty="0">
                <a:latin typeface="Arial" panose="020B0604020202020204" pitchFamily="34" charset="0"/>
                <a:cs typeface="Arial" panose="020B0604020202020204" pitchFamily="34" charset="0"/>
              </a:rPr>
              <a:t> parties without data sharing agreements</a:t>
            </a:r>
            <a:endParaRPr lang="en-GB" sz="2133" b="1" u="sng" dirty="0">
              <a:latin typeface="Arial" panose="020B0604020202020204" pitchFamily="34" charset="0"/>
              <a:cs typeface="Arial" panose="020B0604020202020204" pitchFamily="34" charset="0"/>
            </a:endParaRPr>
          </a:p>
          <a:p>
            <a:pPr>
              <a:buFont typeface="Arial" panose="020B0604020202020204" pitchFamily="34" charset="0"/>
              <a:buChar char="•"/>
            </a:pPr>
            <a:r>
              <a:rPr lang="en-GB" sz="2133" dirty="0"/>
              <a:t>Destroy records appropriately and securely</a:t>
            </a:r>
          </a:p>
          <a:p>
            <a:pPr>
              <a:buFont typeface="Arial" panose="020B0604020202020204" pitchFamily="34" charset="0"/>
              <a:buChar char="•"/>
            </a:pPr>
            <a:r>
              <a:rPr lang="en-GB" sz="2133" dirty="0"/>
              <a:t>Be aware of your cloud usage</a:t>
            </a:r>
          </a:p>
        </p:txBody>
      </p:sp>
    </p:spTree>
    <p:extLst>
      <p:ext uri="{BB962C8B-B14F-4D97-AF65-F5344CB8AC3E}">
        <p14:creationId xmlns:p14="http://schemas.microsoft.com/office/powerpoint/2010/main" val="2635764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5238" y="584199"/>
            <a:ext cx="7488832" cy="748988"/>
          </a:xfrm>
          <a:prstGeom prst="rect">
            <a:avLst/>
          </a:prstGeom>
          <a:noFill/>
        </p:spPr>
        <p:txBody>
          <a:bodyPr wrap="square" rtlCol="0">
            <a:spAutoFit/>
          </a:bodyPr>
          <a:lstStyle/>
          <a:p>
            <a:r>
              <a:rPr lang="en-GB" sz="4267" b="1" dirty="0"/>
              <a:t>Think about it…</a:t>
            </a:r>
          </a:p>
        </p:txBody>
      </p:sp>
      <p:sp>
        <p:nvSpPr>
          <p:cNvPr id="6" name="TextBox 5"/>
          <p:cNvSpPr txBox="1"/>
          <p:nvPr/>
        </p:nvSpPr>
        <p:spPr>
          <a:xfrm>
            <a:off x="1295467" y="1604797"/>
            <a:ext cx="9574973" cy="3354765"/>
          </a:xfrm>
          <a:prstGeom prst="rect">
            <a:avLst/>
          </a:prstGeom>
          <a:noFill/>
        </p:spPr>
        <p:txBody>
          <a:bodyPr wrap="square" rtlCol="0">
            <a:spAutoFit/>
          </a:bodyPr>
          <a:lstStyle/>
          <a:p>
            <a:pPr marL="457189" indent="-457189">
              <a:buFont typeface="Arial" panose="020B0604020202020204" pitchFamily="34" charset="0"/>
              <a:buChar char="•"/>
            </a:pPr>
            <a:r>
              <a:rPr lang="en-GB" sz="2400" dirty="0"/>
              <a:t>How do you meet the requirements of these various responsibilities? </a:t>
            </a:r>
          </a:p>
          <a:p>
            <a:pPr marL="457189" indent="-457189">
              <a:buFont typeface="Arial" panose="020B0604020202020204" pitchFamily="34" charset="0"/>
              <a:buChar char="•"/>
            </a:pPr>
            <a:r>
              <a:rPr lang="en-GB" sz="2400" dirty="0"/>
              <a:t>Do you know all of the personal data that you process? Can you conduct an information audit within your work area or with your team? </a:t>
            </a:r>
          </a:p>
          <a:p>
            <a:pPr marL="457189" indent="-457189">
              <a:buFont typeface="Arial" panose="020B0604020202020204" pitchFamily="34" charset="0"/>
              <a:buChar char="•"/>
            </a:pPr>
            <a:r>
              <a:rPr lang="en-GB" sz="2400" dirty="0"/>
              <a:t>Are you embarking on any projects or purchasing any products that may require a </a:t>
            </a:r>
            <a:r>
              <a:rPr lang="en-GB" sz="2400" dirty="0" err="1"/>
              <a:t>DPIA</a:t>
            </a:r>
            <a:r>
              <a:rPr lang="en-GB" sz="2400" dirty="0"/>
              <a:t>? </a:t>
            </a:r>
          </a:p>
          <a:p>
            <a:pPr marL="457189" indent="-457189">
              <a:buFont typeface="Arial" panose="020B0604020202020204" pitchFamily="34" charset="0"/>
              <a:buChar char="•"/>
            </a:pPr>
            <a:r>
              <a:rPr lang="en-GB" sz="2400" dirty="0"/>
              <a:t>Do you share data with any third parties, and if so, do you have appropriate agreements or contracts in place? How can you demonstrate and ensure appropriate data security?</a:t>
            </a:r>
          </a:p>
          <a:p>
            <a:pPr marL="457189" indent="-457189">
              <a:buFont typeface="Arial" panose="020B0604020202020204" pitchFamily="34" charset="0"/>
              <a:buChar char="•"/>
            </a:pPr>
            <a:endParaRPr lang="en-GB" dirty="0"/>
          </a:p>
        </p:txBody>
      </p:sp>
    </p:spTree>
    <p:extLst>
      <p:ext uri="{BB962C8B-B14F-4D97-AF65-F5344CB8AC3E}">
        <p14:creationId xmlns:p14="http://schemas.microsoft.com/office/powerpoint/2010/main" val="2770436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753165" y="1604799"/>
            <a:ext cx="10527411" cy="4896543"/>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9" name="Title 1"/>
          <p:cNvSpPr>
            <a:spLocks noGrp="1"/>
          </p:cNvSpPr>
          <p:nvPr>
            <p:ph type="title"/>
          </p:nvPr>
        </p:nvSpPr>
        <p:spPr>
          <a:xfrm>
            <a:off x="753165" y="829529"/>
            <a:ext cx="5376599" cy="672073"/>
          </a:xfrm>
        </p:spPr>
        <p:txBody>
          <a:bodyPr/>
          <a:lstStyle/>
          <a:p>
            <a:r>
              <a:rPr lang="en-US" sz="3200" dirty="0"/>
              <a:t>Exemptions</a:t>
            </a:r>
          </a:p>
        </p:txBody>
      </p:sp>
      <p:sp>
        <p:nvSpPr>
          <p:cNvPr id="14" name="Content Placeholder 2"/>
          <p:cNvSpPr>
            <a:spLocks noGrp="1"/>
          </p:cNvSpPr>
          <p:nvPr>
            <p:ph idx="1"/>
          </p:nvPr>
        </p:nvSpPr>
        <p:spPr>
          <a:xfrm>
            <a:off x="911424" y="1875935"/>
            <a:ext cx="9794048" cy="4529396"/>
          </a:xfrm>
        </p:spPr>
        <p:txBody>
          <a:bodyPr>
            <a:noAutofit/>
          </a:bodyPr>
          <a:lstStyle/>
          <a:p>
            <a:pPr marL="0"/>
            <a:r>
              <a:rPr lang="en-US" sz="1600" b="1" dirty="0"/>
              <a:t>Crime</a:t>
            </a:r>
            <a:r>
              <a:rPr lang="en-US" sz="1600" dirty="0"/>
              <a:t> – we </a:t>
            </a:r>
            <a:r>
              <a:rPr lang="en-US" sz="1600" b="1" i="1" dirty="0"/>
              <a:t>can</a:t>
            </a:r>
            <a:r>
              <a:rPr lang="en-US" sz="1600" dirty="0"/>
              <a:t> share personal data in order to aid the prevention or detection of crime or the apprehension and prosecution of offenders </a:t>
            </a:r>
          </a:p>
          <a:p>
            <a:pPr marL="0"/>
            <a:r>
              <a:rPr lang="en-US" sz="1600" dirty="0"/>
              <a:t>Any requests from law enforcement should be handled by DP Office</a:t>
            </a:r>
          </a:p>
          <a:p>
            <a:pPr marL="0"/>
            <a:r>
              <a:rPr lang="en-US" sz="1600" b="1" dirty="0"/>
              <a:t>Research  and statistics– </a:t>
            </a:r>
            <a:r>
              <a:rPr lang="en-US" sz="1600" dirty="0"/>
              <a:t>if you’re using personal data for research or  statistical purposes, you may be exempt from access, rectification, restriction and objection rights</a:t>
            </a:r>
            <a:endParaRPr lang="en-US" sz="1600" b="1" dirty="0"/>
          </a:p>
          <a:p>
            <a:pPr marL="0"/>
            <a:r>
              <a:rPr lang="en-US" sz="1600" b="1" dirty="0"/>
              <a:t>Exam scripts – </a:t>
            </a:r>
            <a:r>
              <a:rPr lang="en-US" sz="1600" dirty="0"/>
              <a:t>personal data recorded by candidates during an exam are not subject to right of access or privacy notice requirements</a:t>
            </a:r>
            <a:endParaRPr lang="en-US" sz="1600" b="1" dirty="0"/>
          </a:p>
          <a:p>
            <a:pPr marL="0"/>
            <a:r>
              <a:rPr lang="en-US" sz="1600" b="1" dirty="0"/>
              <a:t>Confidential references </a:t>
            </a:r>
            <a:r>
              <a:rPr lang="en-US" sz="1600" dirty="0"/>
              <a:t>– personal data in references created or given by GU are not subject to right of access or privacy notice </a:t>
            </a:r>
            <a:r>
              <a:rPr lang="en-US" sz="1600" dirty="0" smtClean="0"/>
              <a:t>requirements</a:t>
            </a:r>
          </a:p>
          <a:p>
            <a:pPr marL="0"/>
            <a:endParaRPr lang="en-US" sz="1600" dirty="0"/>
          </a:p>
          <a:p>
            <a:pPr marL="0" algn="ctr"/>
            <a:r>
              <a:rPr lang="en-US" sz="1600" b="1" u="sng" dirty="0" smtClean="0"/>
              <a:t>All </a:t>
            </a:r>
            <a:r>
              <a:rPr lang="en-US" sz="1600" b="1" u="sng" dirty="0"/>
              <a:t>exemptions must be determined and exercised by DP &amp; LA Office.</a:t>
            </a:r>
          </a:p>
          <a:p>
            <a:pPr marL="0"/>
            <a:endParaRPr lang="en-US" sz="1600" b="1" u="sng" dirty="0"/>
          </a:p>
          <a:p>
            <a:pPr marL="0" indent="0">
              <a:buNone/>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Tree>
    <p:extLst>
      <p:ext uri="{BB962C8B-B14F-4D97-AF65-F5344CB8AC3E}">
        <p14:creationId xmlns:p14="http://schemas.microsoft.com/office/powerpoint/2010/main" val="11667094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799"/>
            <a:ext cx="9279272" cy="4608511"/>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672268" y="671755"/>
            <a:ext cx="5856652" cy="672073"/>
          </a:xfrm>
        </p:spPr>
        <p:txBody>
          <a:bodyPr>
            <a:normAutofit fontScale="90000"/>
          </a:bodyPr>
          <a:lstStyle/>
          <a:p>
            <a:r>
              <a:rPr lang="en-US" sz="3200" dirty="0"/>
              <a:t>Personal data breaches</a:t>
            </a:r>
          </a:p>
        </p:txBody>
      </p:sp>
      <p:sp>
        <p:nvSpPr>
          <p:cNvPr id="12" name="Content Placeholder 2"/>
          <p:cNvSpPr>
            <a:spLocks noGrp="1"/>
          </p:cNvSpPr>
          <p:nvPr>
            <p:ph idx="1"/>
          </p:nvPr>
        </p:nvSpPr>
        <p:spPr>
          <a:xfrm>
            <a:off x="784288" y="2430492"/>
            <a:ext cx="6175808" cy="4128457"/>
          </a:xfrm>
        </p:spPr>
        <p:txBody>
          <a:bodyPr/>
          <a:lstStyle/>
          <a:p>
            <a:pPr marL="0" indent="0">
              <a:buNone/>
            </a:pPr>
            <a:endParaRPr lang="en-GB" sz="2133" dirty="0"/>
          </a:p>
          <a:p>
            <a:pPr marL="0" indent="0"/>
            <a:endParaRPr lang="en-US" sz="2133" dirty="0"/>
          </a:p>
        </p:txBody>
      </p:sp>
      <p:sp>
        <p:nvSpPr>
          <p:cNvPr id="3" name="TextBox 2"/>
          <p:cNvSpPr txBox="1"/>
          <p:nvPr/>
        </p:nvSpPr>
        <p:spPr>
          <a:xfrm>
            <a:off x="893891" y="2337576"/>
            <a:ext cx="10578707" cy="4195508"/>
          </a:xfrm>
          <a:prstGeom prst="rect">
            <a:avLst/>
          </a:prstGeom>
          <a:noFill/>
        </p:spPr>
        <p:txBody>
          <a:bodyPr wrap="square" rtlCol="0">
            <a:spAutoFit/>
          </a:bodyPr>
          <a:lstStyle/>
          <a:p>
            <a:r>
              <a:rPr lang="en-GB" sz="2133" dirty="0"/>
              <a:t>A breach of security leading to accidental or unlawful destruction, loss, alteration, unauthorised disclosure of or access to personal data transmitted, stored or otherwise processed</a:t>
            </a:r>
          </a:p>
          <a:p>
            <a:endParaRPr lang="en-GB" sz="2133" dirty="0">
              <a:latin typeface="Arial" panose="020B0604020202020204" pitchFamily="34" charset="0"/>
              <a:cs typeface="Arial" panose="020B0604020202020204" pitchFamily="34" charset="0"/>
            </a:endParaRPr>
          </a:p>
          <a:p>
            <a:r>
              <a:rPr lang="en-GB" sz="2133" b="1" u="sng" dirty="0">
                <a:latin typeface="Arial" panose="020B0604020202020204" pitchFamily="34" charset="0"/>
                <a:cs typeface="Arial" panose="020B0604020202020204" pitchFamily="34" charset="0"/>
              </a:rPr>
              <a:t>Breaches must be reported immediately</a:t>
            </a:r>
            <a:r>
              <a:rPr lang="en-GB" sz="2133" dirty="0">
                <a:latin typeface="Arial" panose="020B0604020202020204" pitchFamily="34" charset="0"/>
                <a:cs typeface="Arial" panose="020B0604020202020204" pitchFamily="34" charset="0"/>
              </a:rPr>
              <a:t> to the DP Office</a:t>
            </a:r>
          </a:p>
          <a:p>
            <a:endParaRPr lang="en-GB" sz="2133" dirty="0">
              <a:latin typeface="Arial" panose="020B0604020202020204" pitchFamily="34" charset="0"/>
              <a:cs typeface="Arial" panose="020B0604020202020204" pitchFamily="34" charset="0"/>
            </a:endParaRPr>
          </a:p>
          <a:p>
            <a:r>
              <a:rPr lang="en-GB" sz="2133" dirty="0">
                <a:latin typeface="Arial" panose="020B0604020202020204" pitchFamily="34" charset="0"/>
                <a:cs typeface="Arial" panose="020B0604020202020204" pitchFamily="34" charset="0"/>
              </a:rPr>
              <a:t>Sanctions vary depending on severity and extent of breach and organisation’s response </a:t>
            </a:r>
          </a:p>
          <a:p>
            <a:endParaRPr lang="en-US" sz="2133" dirty="0"/>
          </a:p>
          <a:p>
            <a:r>
              <a:rPr lang="en-US" sz="2133" dirty="0"/>
              <a:t>Max fines = €20 million or 4% of annual worldwide turnover</a:t>
            </a:r>
          </a:p>
          <a:p>
            <a:endParaRPr lang="en-GB" sz="2667" dirty="0">
              <a:latin typeface="Arial" panose="020B0604020202020204" pitchFamily="34" charset="0"/>
              <a:cs typeface="Arial" panose="020B0604020202020204" pitchFamily="34" charset="0"/>
            </a:endParaRPr>
          </a:p>
          <a:p>
            <a:endParaRPr lang="en-GB" sz="2667"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36207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799"/>
            <a:ext cx="9279272" cy="4608511"/>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631912" y="759907"/>
            <a:ext cx="10945217" cy="672073"/>
          </a:xfrm>
        </p:spPr>
        <p:txBody>
          <a:bodyPr>
            <a:normAutofit/>
          </a:bodyPr>
          <a:lstStyle/>
          <a:p>
            <a:r>
              <a:rPr lang="en-US" sz="2000" dirty="0"/>
              <a:t>Q1–Q7: Define the context of </a:t>
            </a:r>
            <a:r>
              <a:rPr lang="en-US" sz="2000" dirty="0" smtClean="0"/>
              <a:t>Personal </a:t>
            </a:r>
            <a:r>
              <a:rPr lang="en-US" sz="2000" dirty="0" err="1" smtClean="0"/>
              <a:t>DatAProcessing</a:t>
            </a:r>
            <a:r>
              <a:rPr lang="en-US" sz="2000" dirty="0" smtClean="0"/>
              <a:t> </a:t>
            </a:r>
            <a:br>
              <a:rPr lang="en-US" sz="2000" dirty="0" smtClean="0"/>
            </a:br>
            <a:r>
              <a:rPr lang="en-US" sz="2000" u="sng" dirty="0" smtClean="0"/>
              <a:t>before</a:t>
            </a:r>
            <a:r>
              <a:rPr lang="en-US" sz="2000" dirty="0" smtClean="0"/>
              <a:t> </a:t>
            </a:r>
            <a:r>
              <a:rPr lang="en-US" sz="2000" dirty="0"/>
              <a:t>…</a:t>
            </a:r>
            <a:endParaRPr lang="en-US" sz="2000" b="0" dirty="0"/>
          </a:p>
        </p:txBody>
      </p:sp>
      <p:sp>
        <p:nvSpPr>
          <p:cNvPr id="12" name="Content Placeholder 2"/>
          <p:cNvSpPr>
            <a:spLocks noGrp="1"/>
          </p:cNvSpPr>
          <p:nvPr>
            <p:ph idx="1"/>
          </p:nvPr>
        </p:nvSpPr>
        <p:spPr>
          <a:xfrm>
            <a:off x="784288" y="2430492"/>
            <a:ext cx="6175808" cy="4128457"/>
          </a:xfrm>
        </p:spPr>
        <p:txBody>
          <a:bodyPr/>
          <a:lstStyle/>
          <a:p>
            <a:pPr marL="0" indent="0">
              <a:buNone/>
            </a:pPr>
            <a:endParaRPr lang="en-GB" sz="2133" dirty="0"/>
          </a:p>
          <a:p>
            <a:pPr marL="0" indent="0"/>
            <a:endParaRPr lang="en-US" sz="2133" dirty="0"/>
          </a:p>
        </p:txBody>
      </p:sp>
      <p:pic>
        <p:nvPicPr>
          <p:cNvPr id="2" name="Grafik 1">
            <a:extLst>
              <a:ext uri="{FF2B5EF4-FFF2-40B4-BE49-F238E27FC236}">
                <a16:creationId xmlns:a16="http://schemas.microsoft.com/office/drawing/2014/main" id="{A9CB4BD6-5DC0-4790-A222-B1E6EB64206E}"/>
              </a:ext>
            </a:extLst>
          </p:cNvPr>
          <p:cNvPicPr>
            <a:picLocks noChangeAspect="1"/>
          </p:cNvPicPr>
          <p:nvPr/>
        </p:nvPicPr>
        <p:blipFill>
          <a:blip r:embed="rId3"/>
          <a:stretch>
            <a:fillRect/>
          </a:stretch>
        </p:blipFill>
        <p:spPr>
          <a:xfrm>
            <a:off x="52224" y="1563502"/>
            <a:ext cx="1159375" cy="1108967"/>
          </a:xfrm>
          <a:prstGeom prst="rect">
            <a:avLst/>
          </a:prstGeom>
        </p:spPr>
      </p:pic>
      <p:pic>
        <p:nvPicPr>
          <p:cNvPr id="4" name="Grafik 3">
            <a:extLst>
              <a:ext uri="{FF2B5EF4-FFF2-40B4-BE49-F238E27FC236}">
                <a16:creationId xmlns:a16="http://schemas.microsoft.com/office/drawing/2014/main" id="{F37E0D96-C933-4639-93DF-B7889256559E}"/>
              </a:ext>
            </a:extLst>
          </p:cNvPr>
          <p:cNvPicPr>
            <a:picLocks noChangeAspect="1"/>
          </p:cNvPicPr>
          <p:nvPr/>
        </p:nvPicPr>
        <p:blipFill>
          <a:blip r:embed="rId4"/>
          <a:stretch>
            <a:fillRect/>
          </a:stretch>
        </p:blipFill>
        <p:spPr>
          <a:xfrm>
            <a:off x="3315370" y="2298970"/>
            <a:ext cx="4775858" cy="4559029"/>
          </a:xfrm>
          <a:prstGeom prst="rect">
            <a:avLst/>
          </a:prstGeom>
        </p:spPr>
      </p:pic>
    </p:spTree>
    <p:extLst>
      <p:ext uri="{BB962C8B-B14F-4D97-AF65-F5344CB8AC3E}">
        <p14:creationId xmlns:p14="http://schemas.microsoft.com/office/powerpoint/2010/main" val="19660459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799"/>
            <a:ext cx="9279272" cy="4608511"/>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753165" y="759907"/>
            <a:ext cx="11224359" cy="672073"/>
          </a:xfrm>
        </p:spPr>
        <p:txBody>
          <a:bodyPr>
            <a:noAutofit/>
          </a:bodyPr>
          <a:lstStyle/>
          <a:p>
            <a:r>
              <a:rPr lang="en-US" sz="2000" dirty="0"/>
              <a:t>Q1: What is the personal data processing operation? </a:t>
            </a:r>
            <a:endParaRPr lang="en-US" sz="2000" b="0" dirty="0"/>
          </a:p>
        </p:txBody>
      </p:sp>
      <p:sp>
        <p:nvSpPr>
          <p:cNvPr id="12" name="Content Placeholder 2"/>
          <p:cNvSpPr>
            <a:spLocks noGrp="1"/>
          </p:cNvSpPr>
          <p:nvPr>
            <p:ph idx="1"/>
          </p:nvPr>
        </p:nvSpPr>
        <p:spPr>
          <a:xfrm>
            <a:off x="784288" y="2430492"/>
            <a:ext cx="6175808" cy="4128457"/>
          </a:xfrm>
        </p:spPr>
        <p:txBody>
          <a:bodyPr/>
          <a:lstStyle/>
          <a:p>
            <a:pPr marL="0" indent="0">
              <a:buNone/>
            </a:pPr>
            <a:endParaRPr lang="en-GB" sz="2133" dirty="0"/>
          </a:p>
          <a:p>
            <a:pPr marL="0" indent="0"/>
            <a:endParaRPr lang="en-US" sz="2133" dirty="0"/>
          </a:p>
        </p:txBody>
      </p:sp>
      <p:sp>
        <p:nvSpPr>
          <p:cNvPr id="3" name="TextBox 2"/>
          <p:cNvSpPr txBox="1"/>
          <p:nvPr/>
        </p:nvSpPr>
        <p:spPr>
          <a:xfrm>
            <a:off x="893891" y="2337576"/>
            <a:ext cx="10578707" cy="3375796"/>
          </a:xfrm>
          <a:prstGeom prst="rect">
            <a:avLst/>
          </a:prstGeom>
          <a:noFill/>
        </p:spPr>
        <p:txBody>
          <a:bodyPr wrap="square" rtlCol="0">
            <a:spAutoFit/>
          </a:bodyPr>
          <a:lstStyle/>
          <a:p>
            <a:r>
              <a:rPr lang="en-US" sz="2667" i="1" dirty="0"/>
              <a:t>Example: </a:t>
            </a:r>
            <a:br>
              <a:rPr lang="en-US" sz="2667" i="1" dirty="0"/>
            </a:br>
            <a:r>
              <a:rPr lang="en-US" sz="2667" i="1" dirty="0"/>
              <a:t>A </a:t>
            </a:r>
            <a:r>
              <a:rPr lang="en-US" sz="2667" i="1" dirty="0" smtClean="0"/>
              <a:t>Biobank (company) </a:t>
            </a:r>
            <a:r>
              <a:rPr lang="en-US" sz="2667" i="1" dirty="0"/>
              <a:t>manages through its IT system the HR data (e.g. data on salaries, leaves, etc.) and </a:t>
            </a:r>
            <a:r>
              <a:rPr lang="en-US" sz="2667" i="1" dirty="0" err="1" smtClean="0"/>
              <a:t>proband</a:t>
            </a:r>
            <a:r>
              <a:rPr lang="en-US" sz="2667" i="1" dirty="0" smtClean="0"/>
              <a:t> data </a:t>
            </a:r>
            <a:r>
              <a:rPr lang="en-US" sz="2667" i="1" dirty="0"/>
              <a:t>on purchase orders with external contractors.</a:t>
            </a:r>
          </a:p>
          <a:p>
            <a:endParaRPr lang="en-US" sz="2667" i="1" dirty="0"/>
          </a:p>
          <a:p>
            <a:r>
              <a:rPr lang="en-US" sz="2667" i="1" dirty="0"/>
              <a:t>See: Black list vs. White list of the DPA  </a:t>
            </a:r>
            <a:r>
              <a:rPr lang="en-US" sz="2400" dirty="0"/>
              <a:t>	</a:t>
            </a:r>
          </a:p>
          <a:p>
            <a:endParaRPr lang="en-GB" sz="2667" dirty="0">
              <a:latin typeface="Arial" panose="020B0604020202020204" pitchFamily="34" charset="0"/>
              <a:cs typeface="Arial" panose="020B0604020202020204" pitchFamily="34" charset="0"/>
            </a:endParaRPr>
          </a:p>
          <a:p>
            <a:endParaRPr lang="en-GB" sz="2667" dirty="0">
              <a:latin typeface="Arial" panose="020B0604020202020204" pitchFamily="34" charset="0"/>
              <a:cs typeface="Arial" panose="020B0604020202020204" pitchFamily="34" charset="0"/>
            </a:endParaRPr>
          </a:p>
        </p:txBody>
      </p:sp>
      <p:pic>
        <p:nvPicPr>
          <p:cNvPr id="2" name="Grafik 1">
            <a:extLst>
              <a:ext uri="{FF2B5EF4-FFF2-40B4-BE49-F238E27FC236}">
                <a16:creationId xmlns:a16="http://schemas.microsoft.com/office/drawing/2014/main" id="{A9CB4BD6-5DC0-4790-A222-B1E6EB64206E}"/>
              </a:ext>
            </a:extLst>
          </p:cNvPr>
          <p:cNvPicPr>
            <a:picLocks noChangeAspect="1"/>
          </p:cNvPicPr>
          <p:nvPr/>
        </p:nvPicPr>
        <p:blipFill>
          <a:blip r:embed="rId3"/>
          <a:stretch>
            <a:fillRect/>
          </a:stretch>
        </p:blipFill>
        <p:spPr>
          <a:xfrm>
            <a:off x="118676" y="1259160"/>
            <a:ext cx="1159375" cy="1108967"/>
          </a:xfrm>
          <a:prstGeom prst="rect">
            <a:avLst/>
          </a:prstGeom>
        </p:spPr>
      </p:pic>
    </p:spTree>
    <p:extLst>
      <p:ext uri="{BB962C8B-B14F-4D97-AF65-F5344CB8AC3E}">
        <p14:creationId xmlns:p14="http://schemas.microsoft.com/office/powerpoint/2010/main" val="18603473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799"/>
            <a:ext cx="9279272" cy="4608511"/>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753165" y="759907"/>
            <a:ext cx="11233249" cy="672073"/>
          </a:xfrm>
        </p:spPr>
        <p:txBody>
          <a:bodyPr>
            <a:normAutofit/>
          </a:bodyPr>
          <a:lstStyle/>
          <a:p>
            <a:r>
              <a:rPr lang="en-US" sz="2000" dirty="0"/>
              <a:t>Q2: </a:t>
            </a:r>
            <a:r>
              <a:rPr lang="en-US" sz="2400" dirty="0"/>
              <a:t>What</a:t>
            </a:r>
            <a:r>
              <a:rPr lang="en-US" sz="2000" dirty="0"/>
              <a:t> are the types of personal data processed? </a:t>
            </a:r>
            <a:endParaRPr lang="en-US" sz="2000" b="0" dirty="0"/>
          </a:p>
        </p:txBody>
      </p:sp>
      <p:sp>
        <p:nvSpPr>
          <p:cNvPr id="12" name="Content Placeholder 2"/>
          <p:cNvSpPr>
            <a:spLocks noGrp="1"/>
          </p:cNvSpPr>
          <p:nvPr>
            <p:ph idx="1"/>
          </p:nvPr>
        </p:nvSpPr>
        <p:spPr>
          <a:xfrm>
            <a:off x="784288" y="2430492"/>
            <a:ext cx="6175808" cy="4128457"/>
          </a:xfrm>
        </p:spPr>
        <p:txBody>
          <a:bodyPr/>
          <a:lstStyle/>
          <a:p>
            <a:pPr marL="0" indent="0">
              <a:buNone/>
            </a:pPr>
            <a:endParaRPr lang="en-GB" sz="2133" dirty="0"/>
          </a:p>
          <a:p>
            <a:pPr marL="0" indent="0"/>
            <a:endParaRPr lang="en-US" sz="2133" dirty="0"/>
          </a:p>
        </p:txBody>
      </p:sp>
      <p:sp>
        <p:nvSpPr>
          <p:cNvPr id="3" name="TextBox 2"/>
          <p:cNvSpPr txBox="1"/>
          <p:nvPr/>
        </p:nvSpPr>
        <p:spPr>
          <a:xfrm>
            <a:off x="893891" y="2337577"/>
            <a:ext cx="10578707" cy="4196662"/>
          </a:xfrm>
          <a:prstGeom prst="rect">
            <a:avLst/>
          </a:prstGeom>
          <a:noFill/>
        </p:spPr>
        <p:txBody>
          <a:bodyPr wrap="square" rtlCol="0">
            <a:spAutoFit/>
          </a:bodyPr>
          <a:lstStyle/>
          <a:p>
            <a:r>
              <a:rPr lang="en-US" sz="2667" i="1" dirty="0"/>
              <a:t>Example: </a:t>
            </a:r>
            <a:br>
              <a:rPr lang="en-US" sz="2667" i="1" dirty="0"/>
            </a:br>
            <a:r>
              <a:rPr lang="en-US" sz="2667" i="1" dirty="0"/>
              <a:t>When special categories of data (‘sensitive data’) are involved, the risk is by default higher. </a:t>
            </a:r>
            <a:br>
              <a:rPr lang="en-US" sz="2667" i="1" dirty="0"/>
            </a:br>
            <a:r>
              <a:rPr lang="en-US" sz="2667" i="1" dirty="0"/>
              <a:t/>
            </a:r>
            <a:br>
              <a:rPr lang="en-US" sz="2667" i="1" dirty="0"/>
            </a:br>
            <a:r>
              <a:rPr lang="en-US" sz="2667" i="1" dirty="0"/>
              <a:t>Special categories of data include (Article 9 GDPR): data revealing racial or ethnic origin, political opinions, religious or philosophical beliefs, or trade union membership, genetic data, biometric data, data concerning health or data concerning a natural person's sex life or sexual orientation. 	</a:t>
            </a:r>
          </a:p>
          <a:p>
            <a:endParaRPr lang="en-GB" sz="2667" i="1" dirty="0">
              <a:latin typeface="Arial" panose="020B0604020202020204" pitchFamily="34" charset="0"/>
              <a:cs typeface="Arial" panose="020B0604020202020204" pitchFamily="34" charset="0"/>
            </a:endParaRPr>
          </a:p>
          <a:p>
            <a:endParaRPr lang="en-GB" sz="2667" dirty="0">
              <a:latin typeface="Arial" panose="020B0604020202020204" pitchFamily="34" charset="0"/>
              <a:cs typeface="Arial" panose="020B0604020202020204" pitchFamily="34" charset="0"/>
            </a:endParaRPr>
          </a:p>
        </p:txBody>
      </p:sp>
      <p:pic>
        <p:nvPicPr>
          <p:cNvPr id="6" name="Grafik 5">
            <a:extLst>
              <a:ext uri="{FF2B5EF4-FFF2-40B4-BE49-F238E27FC236}">
                <a16:creationId xmlns:a16="http://schemas.microsoft.com/office/drawing/2014/main" id="{1D03478F-C67C-4D56-B7B6-A5D07E4AFB91}"/>
              </a:ext>
            </a:extLst>
          </p:cNvPr>
          <p:cNvPicPr>
            <a:picLocks noChangeAspect="1"/>
          </p:cNvPicPr>
          <p:nvPr/>
        </p:nvPicPr>
        <p:blipFill>
          <a:blip r:embed="rId3"/>
          <a:stretch>
            <a:fillRect/>
          </a:stretch>
        </p:blipFill>
        <p:spPr>
          <a:xfrm>
            <a:off x="-282366" y="1259161"/>
            <a:ext cx="1159375" cy="1108967"/>
          </a:xfrm>
          <a:prstGeom prst="rect">
            <a:avLst/>
          </a:prstGeom>
        </p:spPr>
      </p:pic>
    </p:spTree>
    <p:extLst>
      <p:ext uri="{BB962C8B-B14F-4D97-AF65-F5344CB8AC3E}">
        <p14:creationId xmlns:p14="http://schemas.microsoft.com/office/powerpoint/2010/main" val="28281892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799"/>
            <a:ext cx="9279272" cy="4608511"/>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654189" y="759907"/>
            <a:ext cx="9601068" cy="672073"/>
          </a:xfrm>
        </p:spPr>
        <p:txBody>
          <a:bodyPr>
            <a:normAutofit/>
          </a:bodyPr>
          <a:lstStyle/>
          <a:p>
            <a:r>
              <a:rPr lang="en-US" sz="2400" dirty="0"/>
              <a:t>Q3: What is the purpose of the processing? </a:t>
            </a:r>
            <a:endParaRPr lang="en-US" sz="2400" b="0" dirty="0"/>
          </a:p>
        </p:txBody>
      </p:sp>
      <p:sp>
        <p:nvSpPr>
          <p:cNvPr id="12" name="Content Placeholder 2"/>
          <p:cNvSpPr>
            <a:spLocks noGrp="1"/>
          </p:cNvSpPr>
          <p:nvPr>
            <p:ph idx="1"/>
          </p:nvPr>
        </p:nvSpPr>
        <p:spPr>
          <a:xfrm>
            <a:off x="784288" y="2430492"/>
            <a:ext cx="6175808" cy="4128457"/>
          </a:xfrm>
        </p:spPr>
        <p:txBody>
          <a:bodyPr/>
          <a:lstStyle/>
          <a:p>
            <a:pPr marL="0" indent="0">
              <a:buNone/>
            </a:pPr>
            <a:endParaRPr lang="en-GB" sz="2133" dirty="0"/>
          </a:p>
          <a:p>
            <a:pPr marL="0" indent="0"/>
            <a:endParaRPr lang="en-US" sz="2133" dirty="0"/>
          </a:p>
        </p:txBody>
      </p:sp>
      <p:sp>
        <p:nvSpPr>
          <p:cNvPr id="3" name="TextBox 2"/>
          <p:cNvSpPr txBox="1"/>
          <p:nvPr/>
        </p:nvSpPr>
        <p:spPr>
          <a:xfrm>
            <a:off x="893891" y="2337577"/>
            <a:ext cx="10578707" cy="4196662"/>
          </a:xfrm>
          <a:prstGeom prst="rect">
            <a:avLst/>
          </a:prstGeom>
          <a:noFill/>
        </p:spPr>
        <p:txBody>
          <a:bodyPr wrap="square" rtlCol="0">
            <a:spAutoFit/>
          </a:bodyPr>
          <a:lstStyle/>
          <a:p>
            <a:r>
              <a:rPr lang="en-US" sz="2667" i="1" dirty="0"/>
              <a:t>Example: </a:t>
            </a:r>
            <a:br>
              <a:rPr lang="en-US" sz="2667" i="1" dirty="0"/>
            </a:br>
            <a:r>
              <a:rPr lang="en-US" sz="2667" i="1" dirty="0"/>
              <a:t>An </a:t>
            </a:r>
            <a:r>
              <a:rPr lang="en-US" sz="2667" i="1" dirty="0"/>
              <a:t>Biobank </a:t>
            </a:r>
            <a:r>
              <a:rPr lang="en-US" sz="2667" i="1" dirty="0"/>
              <a:t>processes name, postal and/or email address of its customers in the context of an online purchase service. The same types of data may be processed by the </a:t>
            </a:r>
            <a:r>
              <a:rPr lang="en-US" sz="2667" i="1" dirty="0"/>
              <a:t>Biobank </a:t>
            </a:r>
            <a:r>
              <a:rPr lang="en-US" sz="2667" i="1" dirty="0"/>
              <a:t>for sending marketing material (offers, newsletters) to customers. </a:t>
            </a:r>
            <a:br>
              <a:rPr lang="en-US" sz="2667" i="1" dirty="0"/>
            </a:br>
            <a:r>
              <a:rPr lang="en-US" sz="2667" i="1" dirty="0"/>
              <a:t>Still, the two processing operations, due to their distinct purposes, may present different types of risks that need to be more specifically addressed. 	</a:t>
            </a:r>
          </a:p>
          <a:p>
            <a:endParaRPr lang="en-GB" sz="2667" dirty="0">
              <a:latin typeface="Arial" panose="020B0604020202020204" pitchFamily="34" charset="0"/>
              <a:cs typeface="Arial" panose="020B0604020202020204" pitchFamily="34" charset="0"/>
            </a:endParaRPr>
          </a:p>
          <a:p>
            <a:endParaRPr lang="en-GB" sz="2667" dirty="0">
              <a:latin typeface="Arial" panose="020B0604020202020204" pitchFamily="34" charset="0"/>
              <a:cs typeface="Arial" panose="020B0604020202020204" pitchFamily="34" charset="0"/>
            </a:endParaRPr>
          </a:p>
        </p:txBody>
      </p:sp>
      <p:pic>
        <p:nvPicPr>
          <p:cNvPr id="6" name="Grafik 5">
            <a:extLst>
              <a:ext uri="{FF2B5EF4-FFF2-40B4-BE49-F238E27FC236}">
                <a16:creationId xmlns:a16="http://schemas.microsoft.com/office/drawing/2014/main" id="{E0BFE550-1638-4838-9D20-8E2FEFD4DEAE}"/>
              </a:ext>
            </a:extLst>
          </p:cNvPr>
          <p:cNvPicPr>
            <a:picLocks noChangeAspect="1"/>
          </p:cNvPicPr>
          <p:nvPr/>
        </p:nvPicPr>
        <p:blipFill>
          <a:blip r:embed="rId3"/>
          <a:stretch>
            <a:fillRect/>
          </a:stretch>
        </p:blipFill>
        <p:spPr>
          <a:xfrm>
            <a:off x="-282366" y="1259161"/>
            <a:ext cx="1159375" cy="1108967"/>
          </a:xfrm>
          <a:prstGeom prst="rect">
            <a:avLst/>
          </a:prstGeom>
        </p:spPr>
      </p:pic>
    </p:spTree>
    <p:extLst>
      <p:ext uri="{BB962C8B-B14F-4D97-AF65-F5344CB8AC3E}">
        <p14:creationId xmlns:p14="http://schemas.microsoft.com/office/powerpoint/2010/main" val="41975716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799"/>
            <a:ext cx="9279272" cy="4608511"/>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753165" y="755206"/>
            <a:ext cx="10369153" cy="672073"/>
          </a:xfrm>
        </p:spPr>
        <p:txBody>
          <a:bodyPr>
            <a:noAutofit/>
          </a:bodyPr>
          <a:lstStyle/>
          <a:p>
            <a:r>
              <a:rPr lang="en-US" sz="2400" dirty="0"/>
              <a:t>Q4: What are the means used for the processing of personal data? </a:t>
            </a:r>
            <a:endParaRPr lang="en-US" sz="2400" b="0" dirty="0"/>
          </a:p>
        </p:txBody>
      </p:sp>
      <p:sp>
        <p:nvSpPr>
          <p:cNvPr id="12" name="Content Placeholder 2"/>
          <p:cNvSpPr>
            <a:spLocks noGrp="1"/>
          </p:cNvSpPr>
          <p:nvPr>
            <p:ph idx="1"/>
          </p:nvPr>
        </p:nvSpPr>
        <p:spPr>
          <a:xfrm>
            <a:off x="784288" y="2430492"/>
            <a:ext cx="6175808" cy="4128457"/>
          </a:xfrm>
        </p:spPr>
        <p:txBody>
          <a:bodyPr/>
          <a:lstStyle/>
          <a:p>
            <a:pPr marL="0" indent="0">
              <a:buNone/>
            </a:pPr>
            <a:endParaRPr lang="en-GB" sz="2133" dirty="0"/>
          </a:p>
          <a:p>
            <a:pPr marL="0" indent="0"/>
            <a:endParaRPr lang="en-US" sz="2133" dirty="0"/>
          </a:p>
        </p:txBody>
      </p:sp>
      <p:sp>
        <p:nvSpPr>
          <p:cNvPr id="3" name="TextBox 2"/>
          <p:cNvSpPr txBox="1"/>
          <p:nvPr/>
        </p:nvSpPr>
        <p:spPr>
          <a:xfrm>
            <a:off x="877009" y="2252972"/>
            <a:ext cx="10578707" cy="3785652"/>
          </a:xfrm>
          <a:prstGeom prst="rect">
            <a:avLst/>
          </a:prstGeom>
          <a:noFill/>
        </p:spPr>
        <p:txBody>
          <a:bodyPr wrap="square" rtlCol="0">
            <a:spAutoFit/>
          </a:bodyPr>
          <a:lstStyle/>
          <a:p>
            <a:r>
              <a:rPr lang="en-US" sz="2400" i="1" dirty="0"/>
              <a:t>Background: The processing of personal data might take place in an automated or non-automated way or both, including particular IT networks, systems or applications. </a:t>
            </a:r>
            <a:br>
              <a:rPr lang="en-US" sz="2400" i="1" dirty="0"/>
            </a:br>
            <a:r>
              <a:rPr lang="en-US" sz="2400" i="1" dirty="0"/>
              <a:t/>
            </a:r>
            <a:br>
              <a:rPr lang="en-US" sz="2400" i="1" dirty="0"/>
            </a:br>
            <a:r>
              <a:rPr lang="en-US" sz="2400" i="1" dirty="0"/>
              <a:t>The </a:t>
            </a:r>
            <a:r>
              <a:rPr lang="en-US" sz="2400" i="1" dirty="0"/>
              <a:t>Biobank </a:t>
            </a:r>
            <a:r>
              <a:rPr lang="en-US" sz="2400" i="1" dirty="0"/>
              <a:t>might also rely partially or fully on the technical means of a data processor (e.g. cloud provider) for the provision of its service. It is important, thus, to clearly understand the means of the processing, paying particular attention to the fact that these may change in the different phases of the processing (collection, storage, use, transfer, disposal of personal data). </a:t>
            </a:r>
            <a:endParaRPr lang="en-GB" sz="2400" i="1"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pic>
        <p:nvPicPr>
          <p:cNvPr id="6" name="Grafik 5">
            <a:extLst>
              <a:ext uri="{FF2B5EF4-FFF2-40B4-BE49-F238E27FC236}">
                <a16:creationId xmlns:a16="http://schemas.microsoft.com/office/drawing/2014/main" id="{78FB5788-22CB-4083-93CC-FD7CB80DBE7B}"/>
              </a:ext>
            </a:extLst>
          </p:cNvPr>
          <p:cNvPicPr>
            <a:picLocks noChangeAspect="1"/>
          </p:cNvPicPr>
          <p:nvPr/>
        </p:nvPicPr>
        <p:blipFill>
          <a:blip r:embed="rId3"/>
          <a:stretch>
            <a:fillRect/>
          </a:stretch>
        </p:blipFill>
        <p:spPr>
          <a:xfrm>
            <a:off x="-282366" y="1259161"/>
            <a:ext cx="1159375" cy="1108967"/>
          </a:xfrm>
          <a:prstGeom prst="rect">
            <a:avLst/>
          </a:prstGeom>
        </p:spPr>
      </p:pic>
    </p:spTree>
    <p:extLst>
      <p:ext uri="{BB962C8B-B14F-4D97-AF65-F5344CB8AC3E}">
        <p14:creationId xmlns:p14="http://schemas.microsoft.com/office/powerpoint/2010/main" val="2863405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0056" y="675742"/>
            <a:ext cx="7488832" cy="748988"/>
          </a:xfrm>
          <a:prstGeom prst="rect">
            <a:avLst/>
          </a:prstGeom>
          <a:noFill/>
        </p:spPr>
        <p:txBody>
          <a:bodyPr wrap="square" rtlCol="0">
            <a:spAutoFit/>
          </a:bodyPr>
          <a:lstStyle/>
          <a:p>
            <a:r>
              <a:rPr lang="en-GB" sz="4267" b="1" dirty="0"/>
              <a:t>Think about it…</a:t>
            </a:r>
          </a:p>
        </p:txBody>
      </p:sp>
      <p:sp>
        <p:nvSpPr>
          <p:cNvPr id="6" name="TextBox 5"/>
          <p:cNvSpPr txBox="1"/>
          <p:nvPr/>
        </p:nvSpPr>
        <p:spPr>
          <a:xfrm>
            <a:off x="1225550" y="2564904"/>
            <a:ext cx="9574973" cy="1938992"/>
          </a:xfrm>
          <a:prstGeom prst="rect">
            <a:avLst/>
          </a:prstGeom>
          <a:noFill/>
        </p:spPr>
        <p:txBody>
          <a:bodyPr wrap="square" rtlCol="0">
            <a:spAutoFit/>
          </a:bodyPr>
          <a:lstStyle/>
          <a:p>
            <a:pPr marL="457189" indent="-457189">
              <a:buFont typeface="Arial" panose="020B0604020202020204" pitchFamily="34" charset="0"/>
              <a:buChar char="•"/>
            </a:pPr>
            <a:r>
              <a:rPr lang="en-GB" sz="2400" dirty="0"/>
              <a:t>Are you familiar with the CIA triad: Confidentiality, Integrity, Availability? </a:t>
            </a:r>
          </a:p>
          <a:p>
            <a:pPr marL="457189" indent="-457189">
              <a:buFont typeface="Arial" panose="020B0604020202020204" pitchFamily="34" charset="0"/>
              <a:buChar char="•"/>
            </a:pPr>
            <a:endParaRPr lang="en-GB" sz="2400" dirty="0"/>
          </a:p>
          <a:p>
            <a:pPr marL="457189" indent="-457189">
              <a:buFont typeface="Arial" panose="020B0604020202020204" pitchFamily="34" charset="0"/>
              <a:buChar char="•"/>
            </a:pPr>
            <a:r>
              <a:rPr lang="en-GB" sz="2400" dirty="0"/>
              <a:t>Do you know anything already about the GDPR? </a:t>
            </a:r>
          </a:p>
          <a:p>
            <a:pPr marL="457189" indent="-457189">
              <a:buFont typeface="Arial" panose="020B0604020202020204" pitchFamily="34" charset="0"/>
              <a:buChar char="•"/>
            </a:pPr>
            <a:endParaRPr lang="en-GB" sz="2400" dirty="0"/>
          </a:p>
          <a:p>
            <a:pPr marL="457189" indent="-457189">
              <a:buFont typeface="Arial" panose="020B0604020202020204" pitchFamily="34" charset="0"/>
              <a:buChar char="•"/>
            </a:pPr>
            <a:r>
              <a:rPr lang="en-GB" sz="2400" dirty="0"/>
              <a:t>Are you able to apply your knowledge?</a:t>
            </a:r>
          </a:p>
        </p:txBody>
      </p:sp>
      <p:pic>
        <p:nvPicPr>
          <p:cNvPr id="3" name="Grafik 2"/>
          <p:cNvPicPr>
            <a:picLocks noChangeAspect="1"/>
          </p:cNvPicPr>
          <p:nvPr/>
        </p:nvPicPr>
        <p:blipFill>
          <a:blip r:embed="rId2"/>
          <a:stretch>
            <a:fillRect/>
          </a:stretch>
        </p:blipFill>
        <p:spPr>
          <a:xfrm>
            <a:off x="8434883" y="47042"/>
            <a:ext cx="3757117" cy="3382988"/>
          </a:xfrm>
          <a:prstGeom prst="rect">
            <a:avLst/>
          </a:prstGeom>
        </p:spPr>
      </p:pic>
    </p:spTree>
    <p:extLst>
      <p:ext uri="{BB962C8B-B14F-4D97-AF65-F5344CB8AC3E}">
        <p14:creationId xmlns:p14="http://schemas.microsoft.com/office/powerpoint/2010/main" val="117332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799"/>
            <a:ext cx="9279272" cy="4608511"/>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784288" y="771227"/>
            <a:ext cx="9793089" cy="672073"/>
          </a:xfrm>
        </p:spPr>
        <p:txBody>
          <a:bodyPr>
            <a:noAutofit/>
          </a:bodyPr>
          <a:lstStyle/>
          <a:p>
            <a:r>
              <a:rPr lang="en-US" sz="2400" dirty="0"/>
              <a:t>Q5: Where does the processing of personal data take place? </a:t>
            </a:r>
            <a:endParaRPr lang="en-US" sz="2400" b="0" dirty="0"/>
          </a:p>
        </p:txBody>
      </p:sp>
      <p:sp>
        <p:nvSpPr>
          <p:cNvPr id="12" name="Content Placeholder 2"/>
          <p:cNvSpPr>
            <a:spLocks noGrp="1"/>
          </p:cNvSpPr>
          <p:nvPr>
            <p:ph idx="1"/>
          </p:nvPr>
        </p:nvSpPr>
        <p:spPr>
          <a:xfrm>
            <a:off x="784288" y="2430492"/>
            <a:ext cx="6175808" cy="4128457"/>
          </a:xfrm>
        </p:spPr>
        <p:txBody>
          <a:bodyPr/>
          <a:lstStyle/>
          <a:p>
            <a:pPr marL="0" indent="0">
              <a:buNone/>
            </a:pPr>
            <a:endParaRPr lang="en-GB" sz="2133" dirty="0"/>
          </a:p>
          <a:p>
            <a:pPr marL="0" indent="0"/>
            <a:endParaRPr lang="en-US" sz="2133" dirty="0"/>
          </a:p>
        </p:txBody>
      </p:sp>
      <p:sp>
        <p:nvSpPr>
          <p:cNvPr id="3" name="TextBox 2"/>
          <p:cNvSpPr txBox="1"/>
          <p:nvPr/>
        </p:nvSpPr>
        <p:spPr>
          <a:xfrm>
            <a:off x="904736" y="2660916"/>
            <a:ext cx="10578707" cy="3786229"/>
          </a:xfrm>
          <a:prstGeom prst="rect">
            <a:avLst/>
          </a:prstGeom>
          <a:noFill/>
        </p:spPr>
        <p:txBody>
          <a:bodyPr wrap="square" rtlCol="0">
            <a:spAutoFit/>
          </a:bodyPr>
          <a:lstStyle/>
          <a:p>
            <a:r>
              <a:rPr lang="en-US" sz="2667" i="1" dirty="0"/>
              <a:t>Example: </a:t>
            </a:r>
            <a:br>
              <a:rPr lang="en-US" sz="2667" i="1" dirty="0"/>
            </a:br>
            <a:r>
              <a:rPr lang="en-US" sz="2667" i="1" dirty="0"/>
              <a:t>In order to minimize costs and resources, an </a:t>
            </a:r>
            <a:r>
              <a:rPr lang="en-US" sz="2667" i="1" dirty="0"/>
              <a:t>Biobank </a:t>
            </a:r>
            <a:r>
              <a:rPr lang="en-US" sz="2667" i="1" dirty="0"/>
              <a:t>has outsourced part of its IT infrastructure and services (used for the processing of personal data) to a cloud provider with servers all over the world. </a:t>
            </a:r>
            <a:br>
              <a:rPr lang="en-US" sz="2667" i="1" dirty="0"/>
            </a:br>
            <a:r>
              <a:rPr lang="en-US" sz="2667" i="1" dirty="0"/>
              <a:t/>
            </a:r>
            <a:br>
              <a:rPr lang="en-US" sz="2667" i="1" dirty="0"/>
            </a:br>
            <a:r>
              <a:rPr lang="en-US" sz="2667" i="1" dirty="0"/>
              <a:t>In such a case, the </a:t>
            </a:r>
            <a:r>
              <a:rPr lang="en-US" sz="2667" i="1" dirty="0"/>
              <a:t>Biobank </a:t>
            </a:r>
            <a:r>
              <a:rPr lang="en-US" sz="2667" i="1" dirty="0"/>
              <a:t>should clearly specify with the cloud provider the location of the data and adopt the necessary controls (under GDPR). 	</a:t>
            </a:r>
          </a:p>
          <a:p>
            <a:endParaRPr lang="en-GB" sz="2667" i="1" dirty="0">
              <a:latin typeface="Arial" panose="020B0604020202020204" pitchFamily="34" charset="0"/>
              <a:cs typeface="Arial" panose="020B0604020202020204" pitchFamily="34" charset="0"/>
            </a:endParaRPr>
          </a:p>
          <a:p>
            <a:endParaRPr lang="en-GB" sz="2667" i="1" dirty="0">
              <a:latin typeface="Arial" panose="020B0604020202020204" pitchFamily="34" charset="0"/>
              <a:cs typeface="Arial" panose="020B0604020202020204" pitchFamily="34" charset="0"/>
            </a:endParaRPr>
          </a:p>
        </p:txBody>
      </p:sp>
      <p:pic>
        <p:nvPicPr>
          <p:cNvPr id="6" name="Grafik 5">
            <a:extLst>
              <a:ext uri="{FF2B5EF4-FFF2-40B4-BE49-F238E27FC236}">
                <a16:creationId xmlns:a16="http://schemas.microsoft.com/office/drawing/2014/main" id="{AAB99524-1776-477E-8FD7-5967E154729F}"/>
              </a:ext>
            </a:extLst>
          </p:cNvPr>
          <p:cNvPicPr>
            <a:picLocks noChangeAspect="1"/>
          </p:cNvPicPr>
          <p:nvPr/>
        </p:nvPicPr>
        <p:blipFill>
          <a:blip r:embed="rId3"/>
          <a:stretch>
            <a:fillRect/>
          </a:stretch>
        </p:blipFill>
        <p:spPr>
          <a:xfrm>
            <a:off x="-282366" y="1259161"/>
            <a:ext cx="1159375" cy="1108967"/>
          </a:xfrm>
          <a:prstGeom prst="rect">
            <a:avLst/>
          </a:prstGeom>
        </p:spPr>
      </p:pic>
    </p:spTree>
    <p:extLst>
      <p:ext uri="{BB962C8B-B14F-4D97-AF65-F5344CB8AC3E}">
        <p14:creationId xmlns:p14="http://schemas.microsoft.com/office/powerpoint/2010/main" val="25432363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799"/>
            <a:ext cx="9279272" cy="4608511"/>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784288" y="759907"/>
            <a:ext cx="10273143" cy="672073"/>
          </a:xfrm>
        </p:spPr>
        <p:txBody>
          <a:bodyPr>
            <a:normAutofit/>
          </a:bodyPr>
          <a:lstStyle/>
          <a:p>
            <a:r>
              <a:rPr lang="en-US" sz="2400" dirty="0"/>
              <a:t>Q6: Which are the categories of data subjects? </a:t>
            </a:r>
            <a:endParaRPr lang="en-US" sz="2400" b="0" dirty="0"/>
          </a:p>
        </p:txBody>
      </p:sp>
      <p:sp>
        <p:nvSpPr>
          <p:cNvPr id="12" name="Content Placeholder 2"/>
          <p:cNvSpPr>
            <a:spLocks noGrp="1"/>
          </p:cNvSpPr>
          <p:nvPr>
            <p:ph idx="1"/>
          </p:nvPr>
        </p:nvSpPr>
        <p:spPr>
          <a:xfrm>
            <a:off x="784288" y="2430492"/>
            <a:ext cx="6175808" cy="4128457"/>
          </a:xfrm>
        </p:spPr>
        <p:txBody>
          <a:bodyPr/>
          <a:lstStyle/>
          <a:p>
            <a:pPr marL="0" indent="0">
              <a:buNone/>
            </a:pPr>
            <a:endParaRPr lang="en-GB" sz="2133" dirty="0"/>
          </a:p>
          <a:p>
            <a:pPr marL="0" indent="0"/>
            <a:endParaRPr lang="en-US" sz="2133" dirty="0"/>
          </a:p>
        </p:txBody>
      </p:sp>
      <p:sp>
        <p:nvSpPr>
          <p:cNvPr id="3" name="TextBox 2"/>
          <p:cNvSpPr txBox="1"/>
          <p:nvPr/>
        </p:nvSpPr>
        <p:spPr>
          <a:xfrm>
            <a:off x="893891" y="2337577"/>
            <a:ext cx="10578707" cy="4607095"/>
          </a:xfrm>
          <a:prstGeom prst="rect">
            <a:avLst/>
          </a:prstGeom>
          <a:noFill/>
        </p:spPr>
        <p:txBody>
          <a:bodyPr wrap="square" rtlCol="0">
            <a:spAutoFit/>
          </a:bodyPr>
          <a:lstStyle/>
          <a:p>
            <a:r>
              <a:rPr lang="en-US" sz="2667" i="1" dirty="0">
                <a:latin typeface="Arial" panose="020B0604020202020204" pitchFamily="34" charset="0"/>
                <a:cs typeface="Arial" panose="020B0604020202020204" pitchFamily="34" charset="0"/>
              </a:rPr>
              <a:t>Example: </a:t>
            </a:r>
            <a:r>
              <a:rPr lang="en-US" sz="2667" i="1" dirty="0"/>
              <a:t>Processing of personal data of children might require special attention due to the fact that children are often not made aware of the processing.</a:t>
            </a:r>
          </a:p>
          <a:p>
            <a:endParaRPr lang="en-US" sz="2667" i="1" dirty="0"/>
          </a:p>
          <a:p>
            <a:r>
              <a:rPr lang="en-US" sz="2667" i="1" dirty="0"/>
              <a:t>Clearly defining the data subjects (e.g. clients, customers, others) is important for the organization as part of the understanding of the data processing operation. </a:t>
            </a:r>
            <a:br>
              <a:rPr lang="en-US" sz="2667" i="1" dirty="0"/>
            </a:br>
            <a:r>
              <a:rPr lang="en-US" sz="2667" i="1" dirty="0"/>
              <a:t>In some cases, depending on the categories of data subjects, an indication of the potential risk level could already at this stage be obtained. </a:t>
            </a:r>
            <a:endParaRPr lang="en-US" sz="2667" dirty="0"/>
          </a:p>
          <a:p>
            <a:endParaRPr lang="en-GB" sz="2667" dirty="0">
              <a:latin typeface="Arial" panose="020B0604020202020204" pitchFamily="34" charset="0"/>
              <a:cs typeface="Arial" panose="020B0604020202020204" pitchFamily="34" charset="0"/>
            </a:endParaRPr>
          </a:p>
          <a:p>
            <a:endParaRPr lang="en-GB" sz="2667" dirty="0">
              <a:latin typeface="Arial" panose="020B0604020202020204" pitchFamily="34" charset="0"/>
              <a:cs typeface="Arial" panose="020B0604020202020204" pitchFamily="34" charset="0"/>
            </a:endParaRPr>
          </a:p>
        </p:txBody>
      </p:sp>
      <p:pic>
        <p:nvPicPr>
          <p:cNvPr id="6" name="Grafik 5">
            <a:extLst>
              <a:ext uri="{FF2B5EF4-FFF2-40B4-BE49-F238E27FC236}">
                <a16:creationId xmlns:a16="http://schemas.microsoft.com/office/drawing/2014/main" id="{C6DDF216-4870-478D-8787-86B5490A929A}"/>
              </a:ext>
            </a:extLst>
          </p:cNvPr>
          <p:cNvPicPr>
            <a:picLocks noChangeAspect="1"/>
          </p:cNvPicPr>
          <p:nvPr/>
        </p:nvPicPr>
        <p:blipFill>
          <a:blip r:embed="rId3"/>
          <a:stretch>
            <a:fillRect/>
          </a:stretch>
        </p:blipFill>
        <p:spPr>
          <a:xfrm>
            <a:off x="-282366" y="1259161"/>
            <a:ext cx="1159375" cy="1108967"/>
          </a:xfrm>
          <a:prstGeom prst="rect">
            <a:avLst/>
          </a:prstGeom>
        </p:spPr>
      </p:pic>
    </p:spTree>
    <p:extLst>
      <p:ext uri="{BB962C8B-B14F-4D97-AF65-F5344CB8AC3E}">
        <p14:creationId xmlns:p14="http://schemas.microsoft.com/office/powerpoint/2010/main" val="39562848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799"/>
            <a:ext cx="9279272" cy="4608511"/>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753165" y="759907"/>
            <a:ext cx="9985111" cy="672073"/>
          </a:xfrm>
        </p:spPr>
        <p:txBody>
          <a:bodyPr>
            <a:normAutofit/>
          </a:bodyPr>
          <a:lstStyle/>
          <a:p>
            <a:r>
              <a:rPr lang="en-US" sz="2400" dirty="0"/>
              <a:t>Q7: </a:t>
            </a:r>
            <a:r>
              <a:rPr lang="en-US" sz="2400" dirty="0" smtClean="0"/>
              <a:t>Who are </a:t>
            </a:r>
            <a:r>
              <a:rPr lang="en-US" sz="2400" dirty="0"/>
              <a:t>the recipients of the data? </a:t>
            </a:r>
            <a:endParaRPr lang="en-US" sz="2400" b="0" dirty="0"/>
          </a:p>
        </p:txBody>
      </p:sp>
      <p:sp>
        <p:nvSpPr>
          <p:cNvPr id="12" name="Content Placeholder 2"/>
          <p:cNvSpPr>
            <a:spLocks noGrp="1"/>
          </p:cNvSpPr>
          <p:nvPr>
            <p:ph idx="1"/>
          </p:nvPr>
        </p:nvSpPr>
        <p:spPr>
          <a:xfrm>
            <a:off x="784288" y="2430492"/>
            <a:ext cx="6175808" cy="4128457"/>
          </a:xfrm>
        </p:spPr>
        <p:txBody>
          <a:bodyPr/>
          <a:lstStyle/>
          <a:p>
            <a:pPr marL="0" indent="0">
              <a:buNone/>
            </a:pPr>
            <a:endParaRPr lang="en-GB" sz="2133" dirty="0"/>
          </a:p>
          <a:p>
            <a:pPr marL="0" indent="0"/>
            <a:endParaRPr lang="en-US" sz="2133" dirty="0"/>
          </a:p>
        </p:txBody>
      </p:sp>
      <p:sp>
        <p:nvSpPr>
          <p:cNvPr id="3" name="TextBox 2"/>
          <p:cNvSpPr txBox="1"/>
          <p:nvPr/>
        </p:nvSpPr>
        <p:spPr>
          <a:xfrm>
            <a:off x="893891" y="2337576"/>
            <a:ext cx="10578707" cy="3786229"/>
          </a:xfrm>
          <a:prstGeom prst="rect">
            <a:avLst/>
          </a:prstGeom>
          <a:noFill/>
        </p:spPr>
        <p:txBody>
          <a:bodyPr wrap="square" rtlCol="0">
            <a:spAutoFit/>
          </a:bodyPr>
          <a:lstStyle/>
          <a:p>
            <a:r>
              <a:rPr lang="en-US" sz="2667" i="1" dirty="0"/>
              <a:t>Example: An on-line dating site provides access to users’ profiles to all registered users (as part of the provision of the service). It may also be requested to provide access to information related to subscription fees and payments to the state’s financial audit services. 	</a:t>
            </a:r>
          </a:p>
          <a:p>
            <a:endParaRPr lang="en-US" sz="2667" i="1" dirty="0"/>
          </a:p>
          <a:p>
            <a:r>
              <a:rPr lang="en-US" sz="2667" i="1" dirty="0"/>
              <a:t>Background: Defining the recipients of data helps in the understanding of </a:t>
            </a:r>
            <a:r>
              <a:rPr lang="en-US" sz="2667" i="1" dirty="0" err="1"/>
              <a:t>authorised</a:t>
            </a:r>
            <a:r>
              <a:rPr lang="en-US" sz="2667" i="1" dirty="0"/>
              <a:t> transfers or personal data, as well as the conditions of these transfers. </a:t>
            </a:r>
            <a:endParaRPr lang="en-GB" sz="2667" i="1" dirty="0">
              <a:latin typeface="Arial" panose="020B0604020202020204" pitchFamily="34" charset="0"/>
              <a:cs typeface="Arial" panose="020B0604020202020204" pitchFamily="34" charset="0"/>
            </a:endParaRPr>
          </a:p>
          <a:p>
            <a:endParaRPr lang="en-GB" sz="2667" i="1" dirty="0">
              <a:latin typeface="Arial" panose="020B0604020202020204" pitchFamily="34" charset="0"/>
              <a:cs typeface="Arial" panose="020B0604020202020204" pitchFamily="34" charset="0"/>
            </a:endParaRPr>
          </a:p>
        </p:txBody>
      </p:sp>
      <p:pic>
        <p:nvPicPr>
          <p:cNvPr id="6" name="Grafik 5">
            <a:extLst>
              <a:ext uri="{FF2B5EF4-FFF2-40B4-BE49-F238E27FC236}">
                <a16:creationId xmlns:a16="http://schemas.microsoft.com/office/drawing/2014/main" id="{5932B02E-62DC-4E0F-AED5-D0ECD7923EDF}"/>
              </a:ext>
            </a:extLst>
          </p:cNvPr>
          <p:cNvPicPr>
            <a:picLocks noChangeAspect="1"/>
          </p:cNvPicPr>
          <p:nvPr/>
        </p:nvPicPr>
        <p:blipFill>
          <a:blip r:embed="rId3"/>
          <a:stretch>
            <a:fillRect/>
          </a:stretch>
        </p:blipFill>
        <p:spPr>
          <a:xfrm>
            <a:off x="-282366" y="1259161"/>
            <a:ext cx="1159375" cy="1108967"/>
          </a:xfrm>
          <a:prstGeom prst="rect">
            <a:avLst/>
          </a:prstGeom>
        </p:spPr>
      </p:pic>
    </p:spTree>
    <p:extLst>
      <p:ext uri="{BB962C8B-B14F-4D97-AF65-F5344CB8AC3E}">
        <p14:creationId xmlns:p14="http://schemas.microsoft.com/office/powerpoint/2010/main" val="8891283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327366-E5ED-4893-BA49-2F0CFCBCFED9}"/>
              </a:ext>
            </a:extLst>
          </p:cNvPr>
          <p:cNvSpPr>
            <a:spLocks noGrp="1"/>
          </p:cNvSpPr>
          <p:nvPr>
            <p:ph type="title"/>
          </p:nvPr>
        </p:nvSpPr>
        <p:spPr>
          <a:xfrm>
            <a:off x="668867" y="780865"/>
            <a:ext cx="11523133" cy="1056117"/>
          </a:xfrm>
        </p:spPr>
        <p:txBody>
          <a:bodyPr>
            <a:normAutofit/>
          </a:bodyPr>
          <a:lstStyle/>
          <a:p>
            <a:r>
              <a:rPr lang="de-AT" sz="2800" dirty="0"/>
              <a:t>Further </a:t>
            </a:r>
            <a:r>
              <a:rPr lang="de-AT" sz="2800" dirty="0" err="1"/>
              <a:t>steps</a:t>
            </a:r>
            <a:r>
              <a:rPr lang="de-AT" sz="2800" dirty="0"/>
              <a:t> - </a:t>
            </a:r>
            <a:r>
              <a:rPr lang="de-AT" sz="2800" dirty="0" err="1" smtClean="0"/>
              <a:t>outlook</a:t>
            </a:r>
            <a:endParaRPr lang="de-AT" sz="2800" dirty="0"/>
          </a:p>
        </p:txBody>
      </p:sp>
      <p:sp>
        <p:nvSpPr>
          <p:cNvPr id="3" name="Inhaltsplatzhalter 2">
            <a:extLst>
              <a:ext uri="{FF2B5EF4-FFF2-40B4-BE49-F238E27FC236}">
                <a16:creationId xmlns:a16="http://schemas.microsoft.com/office/drawing/2014/main" id="{DAAC3E06-9DE7-4FD0-AD21-C32E0B92F60E}"/>
              </a:ext>
            </a:extLst>
          </p:cNvPr>
          <p:cNvSpPr>
            <a:spLocks noGrp="1"/>
          </p:cNvSpPr>
          <p:nvPr>
            <p:ph idx="1"/>
          </p:nvPr>
        </p:nvSpPr>
        <p:spPr>
          <a:xfrm>
            <a:off x="551251" y="2390872"/>
            <a:ext cx="11523133" cy="5015441"/>
          </a:xfrm>
        </p:spPr>
        <p:txBody>
          <a:bodyPr>
            <a:normAutofit/>
          </a:bodyPr>
          <a:lstStyle/>
          <a:p>
            <a:pPr>
              <a:buFont typeface="Arial" panose="020B0604020202020204" pitchFamily="34" charset="0"/>
              <a:buChar char="•"/>
            </a:pPr>
            <a:r>
              <a:rPr lang="de-AT" sz="2400" dirty="0"/>
              <a:t>Understanding and </a:t>
            </a:r>
            <a:r>
              <a:rPr lang="de-AT" sz="2400" dirty="0" err="1"/>
              <a:t>evaluating</a:t>
            </a:r>
            <a:r>
              <a:rPr lang="de-AT" sz="2400" dirty="0"/>
              <a:t> </a:t>
            </a:r>
            <a:r>
              <a:rPr lang="de-AT" sz="2400" dirty="0" err="1"/>
              <a:t>the</a:t>
            </a:r>
            <a:r>
              <a:rPr lang="de-AT" sz="2400" dirty="0"/>
              <a:t> </a:t>
            </a:r>
            <a:r>
              <a:rPr lang="de-AT" sz="2400" dirty="0" err="1"/>
              <a:t>impact</a:t>
            </a:r>
            <a:endParaRPr lang="de-AT" sz="2400" dirty="0"/>
          </a:p>
          <a:p>
            <a:pPr>
              <a:buFont typeface="Arial" panose="020B0604020202020204" pitchFamily="34" charset="0"/>
              <a:buChar char="•"/>
            </a:pPr>
            <a:r>
              <a:rPr lang="en-US" sz="2400" dirty="0"/>
              <a:t>Definition of possible threats and evaluation of their likelihood</a:t>
            </a:r>
          </a:p>
          <a:p>
            <a:pPr>
              <a:buFont typeface="Arial" panose="020B0604020202020204" pitchFamily="34" charset="0"/>
              <a:buChar char="•"/>
            </a:pPr>
            <a:r>
              <a:rPr lang="de-AT" sz="2400" dirty="0"/>
              <a:t>Security </a:t>
            </a:r>
            <a:r>
              <a:rPr lang="de-AT" sz="2400" dirty="0" err="1"/>
              <a:t>Measures</a:t>
            </a:r>
            <a:endParaRPr lang="de-AT" sz="2400" dirty="0"/>
          </a:p>
          <a:p>
            <a:pPr lvl="1"/>
            <a:r>
              <a:rPr lang="de-AT" sz="2000" dirty="0"/>
              <a:t>Organizational </a:t>
            </a:r>
            <a:r>
              <a:rPr lang="de-AT" sz="2000" dirty="0" err="1"/>
              <a:t>security</a:t>
            </a:r>
            <a:r>
              <a:rPr lang="de-AT" sz="2000" dirty="0"/>
              <a:t> </a:t>
            </a:r>
            <a:r>
              <a:rPr lang="de-AT" sz="2000" dirty="0" err="1"/>
              <a:t>measures</a:t>
            </a:r>
            <a:endParaRPr lang="de-AT" sz="2000" dirty="0"/>
          </a:p>
          <a:p>
            <a:pPr lvl="1"/>
            <a:r>
              <a:rPr lang="de-AT" sz="2000" dirty="0"/>
              <a:t>Technical </a:t>
            </a:r>
            <a:r>
              <a:rPr lang="de-AT" sz="2000" dirty="0" err="1"/>
              <a:t>security</a:t>
            </a:r>
            <a:r>
              <a:rPr lang="de-AT" sz="2000" dirty="0"/>
              <a:t> </a:t>
            </a:r>
            <a:r>
              <a:rPr lang="de-AT" sz="2000" dirty="0" err="1"/>
              <a:t>measures</a:t>
            </a:r>
            <a:r>
              <a:rPr lang="de-AT" sz="2000" dirty="0"/>
              <a:t> </a:t>
            </a:r>
          </a:p>
          <a:p>
            <a:endParaRPr lang="de-AT" sz="2400" dirty="0"/>
          </a:p>
          <a:p>
            <a:pPr marL="0" indent="0">
              <a:buNone/>
            </a:pPr>
            <a:r>
              <a:rPr lang="de-AT" sz="2400" u="sng" dirty="0"/>
              <a:t>Further </a:t>
            </a:r>
            <a:r>
              <a:rPr lang="de-AT" sz="2400" u="sng" dirty="0" err="1"/>
              <a:t>information</a:t>
            </a:r>
            <a:r>
              <a:rPr lang="de-AT" sz="2400" u="sng" dirty="0"/>
              <a:t>: </a:t>
            </a:r>
          </a:p>
          <a:p>
            <a:pPr marL="0" indent="0">
              <a:buNone/>
            </a:pPr>
            <a:r>
              <a:rPr lang="en-US" sz="2400" dirty="0"/>
              <a:t>ENISA: Guidelines for </a:t>
            </a:r>
            <a:r>
              <a:rPr lang="en-US" sz="2400" dirty="0" smtClean="0"/>
              <a:t>Institutions/SMEs </a:t>
            </a:r>
            <a:r>
              <a:rPr lang="en-US" sz="2400" dirty="0"/>
              <a:t>on the security of personal data processing</a:t>
            </a:r>
          </a:p>
          <a:p>
            <a:pPr marL="0" indent="0">
              <a:buNone/>
            </a:pPr>
            <a:r>
              <a:rPr lang="de-AT" sz="2400" i="1" dirty="0"/>
              <a:t>www.enisa.europa.eu </a:t>
            </a:r>
            <a:r>
              <a:rPr lang="en-US" sz="2400" i="1" dirty="0"/>
              <a:t> </a:t>
            </a:r>
            <a:r>
              <a:rPr lang="de-AT" sz="2400" dirty="0" smtClean="0"/>
              <a:t>   </a:t>
            </a:r>
            <a:endParaRPr lang="en-US" sz="2400" dirty="0"/>
          </a:p>
        </p:txBody>
      </p:sp>
    </p:spTree>
    <p:extLst>
      <p:ext uri="{BB962C8B-B14F-4D97-AF65-F5344CB8AC3E}">
        <p14:creationId xmlns:p14="http://schemas.microsoft.com/office/powerpoint/2010/main" val="10352367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p:cNvSpPr/>
          <p:nvPr/>
        </p:nvSpPr>
        <p:spPr>
          <a:xfrm>
            <a:off x="8525182" y="175436"/>
            <a:ext cx="2617214" cy="12509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pic>
        <p:nvPicPr>
          <p:cNvPr id="8" name="Grafik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068740" y="424912"/>
            <a:ext cx="1968516" cy="883412"/>
          </a:xfrm>
          <a:prstGeom prst="rect">
            <a:avLst/>
          </a:prstGeom>
        </p:spPr>
      </p:pic>
      <p:sp>
        <p:nvSpPr>
          <p:cNvPr id="9" name="Rechteck 8"/>
          <p:cNvSpPr/>
          <p:nvPr/>
        </p:nvSpPr>
        <p:spPr>
          <a:xfrm>
            <a:off x="0" y="0"/>
            <a:ext cx="3113314" cy="185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11" name="Titel 2">
            <a:extLst>
              <a:ext uri="{FF2B5EF4-FFF2-40B4-BE49-F238E27FC236}">
                <a16:creationId xmlns:a16="http://schemas.microsoft.com/office/drawing/2014/main" id="{F339E991-AE3D-47EF-A15D-9C45700A4954}"/>
              </a:ext>
            </a:extLst>
          </p:cNvPr>
          <p:cNvSpPr txBox="1">
            <a:spLocks/>
          </p:cNvSpPr>
          <p:nvPr/>
        </p:nvSpPr>
        <p:spPr>
          <a:xfrm>
            <a:off x="-258138" y="4206623"/>
            <a:ext cx="9200793" cy="527533"/>
          </a:xfrm>
          <a:prstGeom prst="rect">
            <a:avLst/>
          </a:prstGeom>
        </p:spPr>
        <p:txBody>
          <a:bodyPr vert="horz" lIns="91440" tIns="45720" rIns="91440" bIns="45720" rtlCol="0" anchor="t" anchorCtr="0">
            <a:normAutofit/>
          </a:bodyPr>
          <a:lstStyle>
            <a:lvl1pPr algn="ctr" defTabSz="914400" rtl="0" eaLnBrk="1" latinLnBrk="0" hangingPunct="1">
              <a:lnSpc>
                <a:spcPts val="2600"/>
              </a:lnSpc>
              <a:spcBef>
                <a:spcPct val="0"/>
              </a:spcBef>
              <a:buNone/>
              <a:defRPr sz="2400" b="0" kern="1200" cap="all" baseline="0">
                <a:solidFill>
                  <a:srgbClr val="4B4B4D"/>
                </a:solidFill>
                <a:latin typeface="Arial" panose="020B0604020202020204" pitchFamily="34" charset="0"/>
                <a:ea typeface="+mj-ea"/>
                <a:cs typeface="Arial" panose="020B0604020202020204" pitchFamily="34" charset="0"/>
              </a:defRPr>
            </a:lvl1pPr>
          </a:lstStyle>
          <a:p>
            <a:r>
              <a:rPr lang="de-DE" dirty="0" err="1"/>
              <a:t>Thank</a:t>
            </a:r>
            <a:r>
              <a:rPr lang="de-DE" dirty="0"/>
              <a:t> </a:t>
            </a:r>
            <a:r>
              <a:rPr lang="de-DE" dirty="0" err="1"/>
              <a:t>you</a:t>
            </a:r>
            <a:r>
              <a:rPr lang="de-DE" dirty="0"/>
              <a:t>!</a:t>
            </a:r>
          </a:p>
        </p:txBody>
      </p:sp>
      <p:sp>
        <p:nvSpPr>
          <p:cNvPr id="18" name="Rechteck 17"/>
          <p:cNvSpPr/>
          <p:nvPr/>
        </p:nvSpPr>
        <p:spPr>
          <a:xfrm>
            <a:off x="8139771" y="32404"/>
            <a:ext cx="3477985" cy="14341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pic>
        <p:nvPicPr>
          <p:cNvPr id="19" name="Grafik 18"/>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909071" y="378056"/>
            <a:ext cx="2145133" cy="962673"/>
          </a:xfrm>
          <a:prstGeom prst="rect">
            <a:avLst/>
          </a:prstGeom>
        </p:spPr>
      </p:pic>
      <p:sp>
        <p:nvSpPr>
          <p:cNvPr id="20" name="Textplatzhalter 3">
            <a:extLst>
              <a:ext uri="{FF2B5EF4-FFF2-40B4-BE49-F238E27FC236}">
                <a16:creationId xmlns:a16="http://schemas.microsoft.com/office/drawing/2014/main" id="{F37E6B80-46D8-4302-A33B-029C5821C442}"/>
              </a:ext>
            </a:extLst>
          </p:cNvPr>
          <p:cNvSpPr txBox="1">
            <a:spLocks/>
          </p:cNvSpPr>
          <p:nvPr/>
        </p:nvSpPr>
        <p:spPr>
          <a:xfrm>
            <a:off x="7833002" y="4100660"/>
            <a:ext cx="4257398" cy="1800306"/>
          </a:xfrm>
          <a:prstGeom prst="rect">
            <a:avLst/>
          </a:prstGeom>
        </p:spPr>
        <p:txBody>
          <a:bodyPr>
            <a:noAutofit/>
          </a:bodyPr>
          <a:lstStyle>
            <a:lvl1pPr marL="268288" indent="-268288" algn="l" defTabSz="914400" rtl="0" eaLnBrk="1" latinLnBrk="0" hangingPunct="1">
              <a:lnSpc>
                <a:spcPts val="1800"/>
              </a:lnSpc>
              <a:spcBef>
                <a:spcPts val="0"/>
              </a:spcBef>
              <a:spcAft>
                <a:spcPts val="1800"/>
              </a:spcAft>
              <a:buClr>
                <a:srgbClr val="EB690B"/>
              </a:buClr>
              <a:buSzPct val="85000"/>
              <a:buFontTx/>
              <a:buBlip>
                <a:blip r:embed="rId4"/>
              </a:buBlip>
              <a:defRPr sz="1400" kern="1200">
                <a:solidFill>
                  <a:srgbClr val="4B4B4D"/>
                </a:solidFill>
                <a:latin typeface="Arial" panose="020B0604020202020204" pitchFamily="34" charset="0"/>
                <a:ea typeface="+mn-ea"/>
                <a:cs typeface="Arial" panose="020B0604020202020204" pitchFamily="34" charset="0"/>
              </a:defRPr>
            </a:lvl1pPr>
            <a:lvl2pPr marL="536575" indent="-268288" algn="l" defTabSz="914400" rtl="0" eaLnBrk="1" latinLnBrk="0" hangingPunct="1">
              <a:lnSpc>
                <a:spcPts val="1800"/>
              </a:lnSpc>
              <a:spcBef>
                <a:spcPts val="0"/>
              </a:spcBef>
              <a:spcAft>
                <a:spcPts val="600"/>
              </a:spcAft>
              <a:buSzPct val="70000"/>
              <a:buFont typeface="Symbol" panose="05050102010706020507" pitchFamily="18" charset="2"/>
              <a:buChar char="-"/>
              <a:defRPr sz="1400" kern="1200">
                <a:solidFill>
                  <a:srgbClr val="4B4B4D"/>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r>
              <a:rPr lang="de-DE" sz="1600" dirty="0" smtClean="0"/>
              <a:t>GEORG.GOEBEL@I-MED.AC.AT</a:t>
            </a:r>
            <a:endParaRPr lang="de-DE" sz="1600" dirty="0"/>
          </a:p>
          <a:p>
            <a:pPr marL="0" indent="0">
              <a:lnSpc>
                <a:spcPct val="100000"/>
              </a:lnSpc>
              <a:spcAft>
                <a:spcPts val="0"/>
              </a:spcAft>
              <a:buNone/>
            </a:pPr>
            <a:endParaRPr lang="de-DE" sz="1600" dirty="0"/>
          </a:p>
          <a:p>
            <a:pPr marL="0" lvl="0" indent="0">
              <a:lnSpc>
                <a:spcPct val="100000"/>
              </a:lnSpc>
              <a:spcAft>
                <a:spcPts val="0"/>
              </a:spcAft>
              <a:buNone/>
            </a:pPr>
            <a:r>
              <a:rPr lang="de-AT" sz="1600" dirty="0" smtClean="0">
                <a:solidFill>
                  <a:schemeClr val="tx1">
                    <a:lumMod val="65000"/>
                    <a:lumOff val="35000"/>
                  </a:schemeClr>
                </a:solidFill>
              </a:rPr>
              <a:t>EPICENTER Innsbruck</a:t>
            </a:r>
            <a:endParaRPr lang="de-AT" sz="1600" dirty="0">
              <a:solidFill>
                <a:schemeClr val="tx1">
                  <a:lumMod val="65000"/>
                  <a:lumOff val="35000"/>
                </a:schemeClr>
              </a:solidFill>
            </a:endParaRPr>
          </a:p>
          <a:p>
            <a:pPr marL="0" lvl="0" indent="0">
              <a:lnSpc>
                <a:spcPct val="100000"/>
              </a:lnSpc>
              <a:spcAft>
                <a:spcPts val="0"/>
              </a:spcAft>
              <a:buNone/>
            </a:pPr>
            <a:r>
              <a:rPr lang="de-AT" sz="1600" dirty="0" smtClean="0">
                <a:solidFill>
                  <a:schemeClr val="tx1">
                    <a:lumMod val="65000"/>
                    <a:lumOff val="35000"/>
                  </a:schemeClr>
                </a:solidFill>
              </a:rPr>
              <a:t>Medical University </a:t>
            </a:r>
            <a:r>
              <a:rPr lang="de-AT" sz="1600" dirty="0" err="1" smtClean="0">
                <a:solidFill>
                  <a:schemeClr val="tx1">
                    <a:lumMod val="65000"/>
                    <a:lumOff val="35000"/>
                  </a:schemeClr>
                </a:solidFill>
              </a:rPr>
              <a:t>of</a:t>
            </a:r>
            <a:r>
              <a:rPr lang="de-AT" sz="1600" dirty="0" smtClean="0">
                <a:solidFill>
                  <a:schemeClr val="tx1">
                    <a:lumMod val="65000"/>
                    <a:lumOff val="35000"/>
                  </a:schemeClr>
                </a:solidFill>
              </a:rPr>
              <a:t> Innsbruck</a:t>
            </a:r>
            <a:endParaRPr lang="de-AT" sz="1600" dirty="0">
              <a:solidFill>
                <a:schemeClr val="tx1">
                  <a:lumMod val="65000"/>
                  <a:lumOff val="35000"/>
                </a:schemeClr>
              </a:solidFill>
            </a:endParaRPr>
          </a:p>
          <a:p>
            <a:pPr marL="0" lvl="0" indent="0">
              <a:lnSpc>
                <a:spcPct val="100000"/>
              </a:lnSpc>
              <a:spcAft>
                <a:spcPts val="0"/>
              </a:spcAft>
              <a:buNone/>
            </a:pPr>
            <a:r>
              <a:rPr lang="de-AT" sz="1600" dirty="0" smtClean="0">
                <a:solidFill>
                  <a:schemeClr val="tx1">
                    <a:lumMod val="65000"/>
                    <a:lumOff val="35000"/>
                  </a:schemeClr>
                </a:solidFill>
              </a:rPr>
              <a:t>Müllerstrasse 56, 6020 Innsbruck</a:t>
            </a:r>
            <a:endParaRPr lang="de-DE" sz="1600" dirty="0">
              <a:solidFill>
                <a:schemeClr val="tx1">
                  <a:lumMod val="65000"/>
                  <a:lumOff val="35000"/>
                </a:schemeClr>
              </a:solidFill>
            </a:endParaRPr>
          </a:p>
          <a:p>
            <a:pPr marL="0" lvl="0" indent="0">
              <a:lnSpc>
                <a:spcPct val="100000"/>
              </a:lnSpc>
              <a:spcAft>
                <a:spcPts val="0"/>
              </a:spcAft>
              <a:buNone/>
            </a:pPr>
            <a:endParaRPr lang="de-DE" sz="1600" dirty="0" smtClean="0">
              <a:solidFill>
                <a:schemeClr val="accent2"/>
              </a:solidFill>
            </a:endParaRPr>
          </a:p>
          <a:p>
            <a:pPr marL="0" lvl="0" indent="0">
              <a:lnSpc>
                <a:spcPct val="100000"/>
              </a:lnSpc>
              <a:spcAft>
                <a:spcPts val="0"/>
              </a:spcAft>
              <a:buNone/>
            </a:pPr>
            <a:r>
              <a:rPr lang="de-DE" sz="1600" dirty="0" smtClean="0">
                <a:solidFill>
                  <a:schemeClr val="accent2"/>
                </a:solidFill>
              </a:rPr>
              <a:t>www.bbmri.at</a:t>
            </a:r>
            <a:endParaRPr lang="de-DE" sz="1600" dirty="0">
              <a:solidFill>
                <a:schemeClr val="tx1">
                  <a:lumMod val="65000"/>
                  <a:lumOff val="35000"/>
                </a:schemeClr>
              </a:solidFill>
            </a:endParaRPr>
          </a:p>
        </p:txBody>
      </p:sp>
      <p:grpSp>
        <p:nvGrpSpPr>
          <p:cNvPr id="15" name="Gruppieren 14">
            <a:extLst>
              <a:ext uri="{FF2B5EF4-FFF2-40B4-BE49-F238E27FC236}">
                <a16:creationId xmlns:a16="http://schemas.microsoft.com/office/drawing/2014/main" id="{E6C497A8-7ED3-4A54-9EEB-0691C76B615A}"/>
              </a:ext>
            </a:extLst>
          </p:cNvPr>
          <p:cNvGrpSpPr>
            <a:grpSpLocks noChangeAspect="1"/>
          </p:cNvGrpSpPr>
          <p:nvPr/>
        </p:nvGrpSpPr>
        <p:grpSpPr>
          <a:xfrm>
            <a:off x="1848235" y="1308324"/>
            <a:ext cx="4400597" cy="2111817"/>
            <a:chOff x="97103" y="-134307"/>
            <a:chExt cx="6722797" cy="3226224"/>
          </a:xfrm>
        </p:grpSpPr>
        <p:pic>
          <p:nvPicPr>
            <p:cNvPr id="21" name="Grafik 20">
              <a:extLst>
                <a:ext uri="{FF2B5EF4-FFF2-40B4-BE49-F238E27FC236}">
                  <a16:creationId xmlns:a16="http://schemas.microsoft.com/office/drawing/2014/main" id="{8067B1A6-EAF9-4719-B05A-A0B1C5F6586F}"/>
                </a:ext>
              </a:extLst>
            </p:cNvPr>
            <p:cNvPicPr>
              <a:picLocks noChangeAspect="1"/>
            </p:cNvPicPr>
            <p:nvPr/>
          </p:nvPicPr>
          <p:blipFill>
            <a:blip r:embed="rId5"/>
            <a:stretch>
              <a:fillRect/>
            </a:stretch>
          </p:blipFill>
          <p:spPr>
            <a:xfrm>
              <a:off x="97103" y="-134307"/>
              <a:ext cx="5679299" cy="3226224"/>
            </a:xfrm>
            <a:prstGeom prst="rect">
              <a:avLst/>
            </a:prstGeom>
          </p:spPr>
        </p:pic>
        <p:pic>
          <p:nvPicPr>
            <p:cNvPr id="22" name="Grafik 21">
              <a:extLst>
                <a:ext uri="{FF2B5EF4-FFF2-40B4-BE49-F238E27FC236}">
                  <a16:creationId xmlns:a16="http://schemas.microsoft.com/office/drawing/2014/main" id="{8DC37F82-B32E-4536-957B-1907B35F9083}"/>
                </a:ext>
              </a:extLst>
            </p:cNvPr>
            <p:cNvPicPr>
              <a:picLocks noChangeAspect="1"/>
            </p:cNvPicPr>
            <p:nvPr/>
          </p:nvPicPr>
          <p:blipFill>
            <a:blip r:embed="rId6"/>
            <a:stretch>
              <a:fillRect/>
            </a:stretch>
          </p:blipFill>
          <p:spPr>
            <a:xfrm>
              <a:off x="3235141" y="1025489"/>
              <a:ext cx="3584759" cy="1591194"/>
            </a:xfrm>
            <a:prstGeom prst="rect">
              <a:avLst/>
            </a:prstGeom>
          </p:spPr>
        </p:pic>
      </p:grpSp>
      <p:sp>
        <p:nvSpPr>
          <p:cNvPr id="2" name="AutoShape 2" descr="Medizinische Universität Innsbruck – Wikiped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14" name="Grafik 13"/>
          <p:cNvPicPr>
            <a:picLocks noChangeAspect="1"/>
          </p:cNvPicPr>
          <p:nvPr/>
        </p:nvPicPr>
        <p:blipFill>
          <a:blip r:embed="rId7"/>
          <a:stretch>
            <a:fillRect/>
          </a:stretch>
        </p:blipFill>
        <p:spPr>
          <a:xfrm>
            <a:off x="10439615" y="352109"/>
            <a:ext cx="1415821" cy="1415821"/>
          </a:xfrm>
          <a:prstGeom prst="rect">
            <a:avLst/>
          </a:prstGeom>
        </p:spPr>
      </p:pic>
    </p:spTree>
    <p:extLst>
      <p:ext uri="{BB962C8B-B14F-4D97-AF65-F5344CB8AC3E}">
        <p14:creationId xmlns:p14="http://schemas.microsoft.com/office/powerpoint/2010/main" val="837234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6" y="1395119"/>
            <a:ext cx="10335389" cy="5280587"/>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753166" y="723046"/>
            <a:ext cx="7008780" cy="672073"/>
          </a:xfrm>
        </p:spPr>
        <p:txBody>
          <a:bodyPr/>
          <a:lstStyle/>
          <a:p>
            <a:r>
              <a:rPr lang="en-US" sz="3200" dirty="0"/>
              <a:t>Data protection principles</a:t>
            </a:r>
          </a:p>
        </p:txBody>
      </p:sp>
      <p:sp>
        <p:nvSpPr>
          <p:cNvPr id="12" name="Content Placeholder 2"/>
          <p:cNvSpPr>
            <a:spLocks noGrp="1"/>
          </p:cNvSpPr>
          <p:nvPr>
            <p:ph idx="1"/>
          </p:nvPr>
        </p:nvSpPr>
        <p:spPr>
          <a:xfrm>
            <a:off x="897182" y="2180862"/>
            <a:ext cx="10191373" cy="4494844"/>
          </a:xfrm>
          <a:ln cap="rnd" cmpd="sng">
            <a:noFill/>
          </a:ln>
        </p:spPr>
        <p:txBody>
          <a:bodyPr/>
          <a:lstStyle/>
          <a:p>
            <a:pPr marL="0" indent="0">
              <a:buNone/>
            </a:pPr>
            <a:r>
              <a:rPr lang="en-GB" sz="2133" dirty="0"/>
              <a:t>1. Personal data shall be:</a:t>
            </a:r>
          </a:p>
          <a:p>
            <a:pPr marL="990575" lvl="1" indent="-457189">
              <a:buFont typeface="+mj-lt"/>
              <a:buAutoNum type="alphaLcParenR"/>
            </a:pPr>
            <a:r>
              <a:rPr lang="en-GB" sz="1867" dirty="0"/>
              <a:t>processed </a:t>
            </a:r>
            <a:r>
              <a:rPr lang="en-GB" sz="1867" b="1" dirty="0"/>
              <a:t>lawfully, fairly </a:t>
            </a:r>
            <a:r>
              <a:rPr lang="en-GB" sz="1867" dirty="0"/>
              <a:t>and in a </a:t>
            </a:r>
            <a:r>
              <a:rPr lang="en-GB" sz="1867" b="1" dirty="0"/>
              <a:t>transparent</a:t>
            </a:r>
            <a:r>
              <a:rPr lang="en-GB" sz="1867" dirty="0"/>
              <a:t> manner; </a:t>
            </a:r>
          </a:p>
          <a:p>
            <a:pPr marL="990575" lvl="1" indent="-457189">
              <a:buFont typeface="+mj-lt"/>
              <a:buAutoNum type="alphaLcParenR"/>
            </a:pPr>
            <a:r>
              <a:rPr lang="en-GB" sz="1867" dirty="0"/>
              <a:t>collected for </a:t>
            </a:r>
            <a:r>
              <a:rPr lang="en-GB" sz="1867" b="1" dirty="0"/>
              <a:t>specified, explicit and legitimate </a:t>
            </a:r>
            <a:r>
              <a:rPr lang="en-GB" sz="1867" dirty="0"/>
              <a:t>purposes and not further processed in a manner that is incompatible with those purposes; </a:t>
            </a:r>
          </a:p>
          <a:p>
            <a:pPr marL="990575" lvl="1" indent="-457189">
              <a:buFont typeface="+mj-lt"/>
              <a:buAutoNum type="alphaLcParenR"/>
            </a:pPr>
            <a:r>
              <a:rPr lang="en-GB" sz="1867" b="1" dirty="0"/>
              <a:t>adequate, relevant and limited </a:t>
            </a:r>
            <a:r>
              <a:rPr lang="en-GB" sz="1867" dirty="0"/>
              <a:t>to what is necessary in relation to the purposes for which they are processed; </a:t>
            </a:r>
          </a:p>
          <a:p>
            <a:pPr marL="990575" lvl="1" indent="-457189">
              <a:buFont typeface="+mj-lt"/>
              <a:buAutoNum type="alphaLcParenR"/>
            </a:pPr>
            <a:r>
              <a:rPr lang="en-GB" sz="1867" b="1" dirty="0"/>
              <a:t>accurate</a:t>
            </a:r>
            <a:r>
              <a:rPr lang="en-GB" sz="1867" dirty="0"/>
              <a:t> and, where necessary, </a:t>
            </a:r>
            <a:r>
              <a:rPr lang="en-GB" sz="1867" b="1" dirty="0"/>
              <a:t>kept up to date</a:t>
            </a:r>
            <a:r>
              <a:rPr lang="en-GB" sz="1867" dirty="0"/>
              <a:t>; </a:t>
            </a:r>
          </a:p>
          <a:p>
            <a:pPr marL="990575" lvl="1" indent="-457189">
              <a:buFont typeface="+mj-lt"/>
              <a:buAutoNum type="alphaLcParenR"/>
            </a:pPr>
            <a:r>
              <a:rPr lang="en-GB" sz="1867" dirty="0"/>
              <a:t>kept in a form which permits identification of data subjects </a:t>
            </a:r>
            <a:r>
              <a:rPr lang="en-GB" sz="1867" b="1" dirty="0"/>
              <a:t>for no longer than is necessary</a:t>
            </a:r>
            <a:r>
              <a:rPr lang="en-GB" sz="1867" dirty="0"/>
              <a:t> for the purposes for which the personal data are processed; </a:t>
            </a:r>
          </a:p>
          <a:p>
            <a:pPr marL="990575" lvl="1" indent="-457189">
              <a:buFont typeface="+mj-lt"/>
              <a:buAutoNum type="alphaLcParenR"/>
            </a:pPr>
            <a:r>
              <a:rPr lang="en-GB" sz="1867" dirty="0"/>
              <a:t>processed in a manner that </a:t>
            </a:r>
            <a:r>
              <a:rPr lang="en-GB" sz="1867" b="1" dirty="0"/>
              <a:t>ensures appropriate security </a:t>
            </a:r>
            <a:r>
              <a:rPr lang="en-GB" sz="1867" dirty="0"/>
              <a:t>of the personal data.</a:t>
            </a:r>
          </a:p>
          <a:p>
            <a:pPr marL="0" indent="0"/>
            <a:endParaRPr lang="en-US" sz="2133" dirty="0"/>
          </a:p>
          <a:p>
            <a:pPr marL="0" indent="0">
              <a:buNone/>
            </a:pPr>
            <a:r>
              <a:rPr lang="en-US" sz="2133" dirty="0"/>
              <a:t>2. The controller shall be responsible for and be able to </a:t>
            </a:r>
            <a:r>
              <a:rPr lang="en-US" sz="2133" b="1" dirty="0"/>
              <a:t>demonstrate compliance </a:t>
            </a:r>
            <a:r>
              <a:rPr lang="en-US" sz="2133" dirty="0"/>
              <a:t>with the above.                  </a:t>
            </a:r>
            <a:r>
              <a:rPr lang="en-US" sz="1600" b="1" dirty="0"/>
              <a:t>Accountability Principle</a:t>
            </a:r>
          </a:p>
        </p:txBody>
      </p:sp>
      <p:cxnSp>
        <p:nvCxnSpPr>
          <p:cNvPr id="9" name="Straight Arrow Connector 8"/>
          <p:cNvCxnSpPr/>
          <p:nvPr/>
        </p:nvCxnSpPr>
        <p:spPr bwMode="auto">
          <a:xfrm flipH="1">
            <a:off x="3407701" y="6309320"/>
            <a:ext cx="672075" cy="0"/>
          </a:xfrm>
          <a:prstGeom prst="straightConnector1">
            <a:avLst/>
          </a:prstGeom>
          <a:solidFill>
            <a:schemeClr val="accent1"/>
          </a:solidFill>
          <a:ln w="19050" cap="flat" cmpd="sng" algn="ctr">
            <a:solidFill>
              <a:schemeClr val="tx1"/>
            </a:solidFill>
            <a:prstDash val="solid"/>
            <a:round/>
            <a:headEnd type="none" w="med" len="sm"/>
            <a:tailEnd type="triangle" w="lg" len="sm"/>
          </a:ln>
          <a:effectLst/>
        </p:spPr>
      </p:cxnSp>
    </p:spTree>
    <p:extLst>
      <p:ext uri="{BB962C8B-B14F-4D97-AF65-F5344CB8AC3E}">
        <p14:creationId xmlns:p14="http://schemas.microsoft.com/office/powerpoint/2010/main" val="3830674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2349" y="656889"/>
            <a:ext cx="7488832" cy="748988"/>
          </a:xfrm>
          <a:prstGeom prst="rect">
            <a:avLst/>
          </a:prstGeom>
          <a:noFill/>
        </p:spPr>
        <p:txBody>
          <a:bodyPr wrap="square" rtlCol="0">
            <a:spAutoFit/>
          </a:bodyPr>
          <a:lstStyle/>
          <a:p>
            <a:r>
              <a:rPr lang="en-GB" sz="4267" b="1" dirty="0"/>
              <a:t>Think about it…</a:t>
            </a:r>
          </a:p>
        </p:txBody>
      </p:sp>
      <p:sp>
        <p:nvSpPr>
          <p:cNvPr id="6" name="TextBox 5"/>
          <p:cNvSpPr txBox="1"/>
          <p:nvPr/>
        </p:nvSpPr>
        <p:spPr>
          <a:xfrm>
            <a:off x="1225549" y="2564904"/>
            <a:ext cx="9766995" cy="1569660"/>
          </a:xfrm>
          <a:prstGeom prst="rect">
            <a:avLst/>
          </a:prstGeom>
          <a:noFill/>
        </p:spPr>
        <p:txBody>
          <a:bodyPr wrap="square" rtlCol="0">
            <a:spAutoFit/>
          </a:bodyPr>
          <a:lstStyle/>
          <a:p>
            <a:pPr marL="457189" indent="-457189">
              <a:buFont typeface="Arial" panose="020B0604020202020204" pitchFamily="34" charset="0"/>
              <a:buChar char="•"/>
            </a:pPr>
            <a:r>
              <a:rPr lang="en-GB" sz="2400" dirty="0"/>
              <a:t>How might you demonstrate accountability with the principles? </a:t>
            </a:r>
          </a:p>
          <a:p>
            <a:pPr marL="457189" indent="-457189">
              <a:buFont typeface="Arial" panose="020B0604020202020204" pitchFamily="34" charset="0"/>
              <a:buChar char="•"/>
            </a:pPr>
            <a:endParaRPr lang="en-GB" sz="2400" dirty="0"/>
          </a:p>
          <a:p>
            <a:pPr marL="457189" indent="-457189">
              <a:buFont typeface="Arial" panose="020B0604020202020204" pitchFamily="34" charset="0"/>
              <a:buChar char="•"/>
            </a:pPr>
            <a:r>
              <a:rPr lang="en-GB" sz="2400" dirty="0"/>
              <a:t>What procedures and measures does your institution have in place to comply with any of the principles?</a:t>
            </a:r>
          </a:p>
        </p:txBody>
      </p:sp>
    </p:spTree>
    <p:extLst>
      <p:ext uri="{BB962C8B-B14F-4D97-AF65-F5344CB8AC3E}">
        <p14:creationId xmlns:p14="http://schemas.microsoft.com/office/powerpoint/2010/main" val="943198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800"/>
            <a:ext cx="8991240" cy="4416489"/>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643988" y="644696"/>
            <a:ext cx="4992556" cy="672073"/>
          </a:xfrm>
        </p:spPr>
        <p:txBody>
          <a:bodyPr/>
          <a:lstStyle/>
          <a:p>
            <a:r>
              <a:rPr lang="en-US" sz="3200" dirty="0"/>
              <a:t>Personal data</a:t>
            </a:r>
          </a:p>
        </p:txBody>
      </p:sp>
      <p:sp>
        <p:nvSpPr>
          <p:cNvPr id="12" name="Content Placeholder 2"/>
          <p:cNvSpPr>
            <a:spLocks noGrp="1"/>
          </p:cNvSpPr>
          <p:nvPr>
            <p:ph idx="1"/>
          </p:nvPr>
        </p:nvSpPr>
        <p:spPr>
          <a:xfrm>
            <a:off x="945187" y="2180862"/>
            <a:ext cx="8607197" cy="4282076"/>
          </a:xfrm>
        </p:spPr>
        <p:txBody>
          <a:bodyPr/>
          <a:lstStyle/>
          <a:p>
            <a:pPr marL="0" indent="0">
              <a:lnSpc>
                <a:spcPct val="100000"/>
              </a:lnSpc>
              <a:buNone/>
            </a:pPr>
            <a:r>
              <a:rPr lang="en-GB" sz="2400" dirty="0"/>
              <a:t>Any information relating to a natural person who can be identified, directly or indirectly, by that information</a:t>
            </a:r>
          </a:p>
          <a:p>
            <a:pPr marL="533387" lvl="1" indent="-380990">
              <a:buFont typeface="Arial" panose="020B0604020202020204" pitchFamily="34" charset="0"/>
              <a:buChar char="•"/>
            </a:pPr>
            <a:r>
              <a:rPr lang="en-GB" sz="2133" dirty="0"/>
              <a:t>Name</a:t>
            </a:r>
          </a:p>
          <a:p>
            <a:pPr marL="533387" lvl="1" indent="-380990">
              <a:buFont typeface="Arial" panose="020B0604020202020204" pitchFamily="34" charset="0"/>
              <a:buChar char="•"/>
            </a:pPr>
            <a:r>
              <a:rPr lang="en-GB" sz="2133" dirty="0"/>
              <a:t>Identification number</a:t>
            </a:r>
          </a:p>
          <a:p>
            <a:pPr marL="533387" lvl="1" indent="-380990">
              <a:buFont typeface="Arial" panose="020B0604020202020204" pitchFamily="34" charset="0"/>
              <a:buChar char="•"/>
            </a:pPr>
            <a:r>
              <a:rPr lang="en-GB" sz="2133" dirty="0"/>
              <a:t>Location data</a:t>
            </a:r>
          </a:p>
          <a:p>
            <a:pPr marL="533387" lvl="1" indent="-380990">
              <a:buFont typeface="Arial" panose="020B0604020202020204" pitchFamily="34" charset="0"/>
              <a:buChar char="•"/>
            </a:pPr>
            <a:r>
              <a:rPr lang="en-GB" sz="2133" dirty="0"/>
              <a:t>Online identifier (IMEI, MAC, Email, IP etc.)</a:t>
            </a:r>
          </a:p>
          <a:p>
            <a:pPr marL="533387" lvl="1" indent="-380990">
              <a:buFont typeface="Arial" panose="020B0604020202020204" pitchFamily="34" charset="0"/>
              <a:buChar char="•"/>
            </a:pPr>
            <a:r>
              <a:rPr lang="en-GB" sz="2133" dirty="0"/>
              <a:t>Pseudonymised</a:t>
            </a:r>
            <a:r>
              <a:rPr lang="en-GB" sz="2133" dirty="0"/>
              <a:t> data </a:t>
            </a:r>
            <a:r>
              <a:rPr lang="en-GB" sz="2133" dirty="0" smtClean="0"/>
              <a:t>(!)</a:t>
            </a:r>
            <a:endParaRPr lang="en-GB" sz="2133" dirty="0"/>
          </a:p>
          <a:p>
            <a:pPr marL="533387" lvl="1" indent="-380990">
              <a:buFont typeface="Arial" panose="020B0604020202020204" pitchFamily="34" charset="0"/>
              <a:buChar char="•"/>
            </a:pPr>
            <a:r>
              <a:rPr lang="en-GB" sz="2133" dirty="0"/>
              <a:t>Factors specific to physical, physiological, genetic, </a:t>
            </a:r>
            <a:r>
              <a:rPr lang="en-GB" sz="2133" dirty="0" smtClean="0"/>
              <a:t>mental, economic</a:t>
            </a:r>
            <a:r>
              <a:rPr lang="en-GB" sz="2133" dirty="0"/>
              <a:t>, cultural or social identity</a:t>
            </a:r>
          </a:p>
          <a:p>
            <a:pPr marL="0"/>
            <a:endParaRPr lang="en-US" sz="2133" dirty="0"/>
          </a:p>
        </p:txBody>
      </p:sp>
    </p:spTree>
    <p:extLst>
      <p:ext uri="{BB962C8B-B14F-4D97-AF65-F5344CB8AC3E}">
        <p14:creationId xmlns:p14="http://schemas.microsoft.com/office/powerpoint/2010/main" val="2179459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6" y="1604800"/>
            <a:ext cx="7455069" cy="4416489"/>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753166" y="812949"/>
            <a:ext cx="9505057" cy="672073"/>
          </a:xfrm>
        </p:spPr>
        <p:txBody>
          <a:bodyPr>
            <a:noAutofit/>
          </a:bodyPr>
          <a:lstStyle/>
          <a:p>
            <a:r>
              <a:rPr lang="en-US" sz="2800" dirty="0"/>
              <a:t>Special categories of personal data (§9 GDPR)</a:t>
            </a:r>
          </a:p>
        </p:txBody>
      </p:sp>
      <p:sp>
        <p:nvSpPr>
          <p:cNvPr id="12" name="Content Placeholder 2"/>
          <p:cNvSpPr>
            <a:spLocks noGrp="1"/>
          </p:cNvSpPr>
          <p:nvPr>
            <p:ph idx="1"/>
          </p:nvPr>
        </p:nvSpPr>
        <p:spPr>
          <a:xfrm>
            <a:off x="1219355" y="2276873"/>
            <a:ext cx="6796859" cy="4128457"/>
          </a:xfrm>
        </p:spPr>
        <p:txBody>
          <a:bodyPr>
            <a:normAutofit/>
          </a:bodyPr>
          <a:lstStyle/>
          <a:p>
            <a:pPr marL="0" indent="0">
              <a:buNone/>
            </a:pPr>
            <a:r>
              <a:rPr lang="en-GB" sz="2133" dirty="0"/>
              <a:t>Personal data relating to:</a:t>
            </a:r>
          </a:p>
          <a:p>
            <a:pPr lvl="0">
              <a:buFont typeface="Arial" panose="020B0604020202020204" pitchFamily="34" charset="0"/>
              <a:buChar char="•"/>
            </a:pPr>
            <a:r>
              <a:rPr lang="en-GB" sz="2133" dirty="0"/>
              <a:t>racial or ethnic origin</a:t>
            </a:r>
          </a:p>
          <a:p>
            <a:pPr lvl="0">
              <a:buFont typeface="Arial" panose="020B0604020202020204" pitchFamily="34" charset="0"/>
              <a:buChar char="•"/>
            </a:pPr>
            <a:r>
              <a:rPr lang="en-GB" sz="2133" dirty="0"/>
              <a:t>political opinions</a:t>
            </a:r>
          </a:p>
          <a:p>
            <a:pPr lvl="0">
              <a:buFont typeface="Arial" panose="020B0604020202020204" pitchFamily="34" charset="0"/>
              <a:buChar char="•"/>
            </a:pPr>
            <a:r>
              <a:rPr lang="en-GB" sz="2133" dirty="0"/>
              <a:t>religious or philosophical beliefs</a:t>
            </a:r>
          </a:p>
          <a:p>
            <a:pPr lvl="0">
              <a:buFont typeface="Arial" panose="020B0604020202020204" pitchFamily="34" charset="0"/>
              <a:buChar char="•"/>
            </a:pPr>
            <a:r>
              <a:rPr lang="en-GB" sz="2133" dirty="0"/>
              <a:t>trade union membership</a:t>
            </a:r>
          </a:p>
          <a:p>
            <a:pPr lvl="0">
              <a:buFont typeface="Arial" panose="020B0604020202020204" pitchFamily="34" charset="0"/>
              <a:buChar char="•"/>
            </a:pPr>
            <a:r>
              <a:rPr lang="en-GB" sz="2133" dirty="0"/>
              <a:t>genetic or biometric data processed for purpose of identification </a:t>
            </a:r>
          </a:p>
          <a:p>
            <a:pPr lvl="0">
              <a:buFont typeface="Arial" panose="020B0604020202020204" pitchFamily="34" charset="0"/>
              <a:buChar char="•"/>
            </a:pPr>
            <a:r>
              <a:rPr lang="en-GB" sz="2133" dirty="0"/>
              <a:t>health</a:t>
            </a:r>
          </a:p>
          <a:p>
            <a:pPr lvl="0">
              <a:buFont typeface="Arial" panose="020B0604020202020204" pitchFamily="34" charset="0"/>
              <a:buChar char="•"/>
            </a:pPr>
            <a:r>
              <a:rPr lang="en-GB" sz="2133" dirty="0"/>
              <a:t>sex life or sexual </a:t>
            </a:r>
            <a:r>
              <a:rPr lang="en-GB" sz="2133" dirty="0" smtClean="0"/>
              <a:t>orientation</a:t>
            </a:r>
            <a:endParaRPr lang="en-GB" sz="2133" dirty="0"/>
          </a:p>
          <a:p>
            <a:pPr marL="0"/>
            <a:endParaRPr lang="en-US" sz="2133" dirty="0"/>
          </a:p>
        </p:txBody>
      </p:sp>
    </p:spTree>
    <p:extLst>
      <p:ext uri="{BB962C8B-B14F-4D97-AF65-F5344CB8AC3E}">
        <p14:creationId xmlns:p14="http://schemas.microsoft.com/office/powerpoint/2010/main" val="2310175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1776" y="619182"/>
            <a:ext cx="7488832" cy="748988"/>
          </a:xfrm>
          <a:prstGeom prst="rect">
            <a:avLst/>
          </a:prstGeom>
          <a:noFill/>
        </p:spPr>
        <p:txBody>
          <a:bodyPr wrap="square" rtlCol="0">
            <a:spAutoFit/>
          </a:bodyPr>
          <a:lstStyle/>
          <a:p>
            <a:r>
              <a:rPr lang="en-GB" sz="4267" b="1" dirty="0"/>
              <a:t>Think about it…</a:t>
            </a:r>
          </a:p>
        </p:txBody>
      </p:sp>
      <p:sp>
        <p:nvSpPr>
          <p:cNvPr id="6" name="TextBox 5"/>
          <p:cNvSpPr txBox="1"/>
          <p:nvPr/>
        </p:nvSpPr>
        <p:spPr>
          <a:xfrm>
            <a:off x="1225550" y="2564904"/>
            <a:ext cx="9574973" cy="1569660"/>
          </a:xfrm>
          <a:prstGeom prst="rect">
            <a:avLst/>
          </a:prstGeom>
          <a:noFill/>
        </p:spPr>
        <p:txBody>
          <a:bodyPr wrap="square" rtlCol="0">
            <a:spAutoFit/>
          </a:bodyPr>
          <a:lstStyle/>
          <a:p>
            <a:pPr marL="457189" indent="-457189">
              <a:buFont typeface="Arial" panose="020B0604020202020204" pitchFamily="34" charset="0"/>
              <a:buChar char="•"/>
            </a:pPr>
            <a:r>
              <a:rPr lang="en-GB" sz="2400" dirty="0"/>
              <a:t>Can you identify the different types of personal data and special categories of personal data that you work with or store?</a:t>
            </a:r>
          </a:p>
          <a:p>
            <a:pPr marL="457189" indent="-457189">
              <a:buFont typeface="Arial" panose="020B0604020202020204" pitchFamily="34" charset="0"/>
              <a:buChar char="•"/>
            </a:pPr>
            <a:endParaRPr lang="en-GB" sz="2400" dirty="0"/>
          </a:p>
          <a:p>
            <a:pPr marL="457189" indent="-457189">
              <a:buFont typeface="Arial" panose="020B0604020202020204" pitchFamily="34" charset="0"/>
              <a:buChar char="•"/>
            </a:pPr>
            <a:r>
              <a:rPr lang="en-GB" sz="2400" dirty="0"/>
              <a:t>Include the data processed by your Institution</a:t>
            </a:r>
          </a:p>
        </p:txBody>
      </p:sp>
    </p:spTree>
    <p:extLst>
      <p:ext uri="{BB962C8B-B14F-4D97-AF65-F5344CB8AC3E}">
        <p14:creationId xmlns:p14="http://schemas.microsoft.com/office/powerpoint/2010/main" val="239075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753165" y="1604800"/>
            <a:ext cx="7647091" cy="4416489"/>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latin typeface="Arial" charset="0"/>
              <a:ea typeface="ＭＳ Ｐゴシック" charset="-128"/>
              <a:cs typeface="ＭＳ Ｐゴシック" charset="-128"/>
            </a:endParaRPr>
          </a:p>
        </p:txBody>
      </p:sp>
      <p:sp>
        <p:nvSpPr>
          <p:cNvPr id="11" name="Title 1"/>
          <p:cNvSpPr>
            <a:spLocks noGrp="1"/>
          </p:cNvSpPr>
          <p:nvPr>
            <p:ph type="title"/>
          </p:nvPr>
        </p:nvSpPr>
        <p:spPr>
          <a:xfrm>
            <a:off x="753165" y="756388"/>
            <a:ext cx="4992556" cy="672073"/>
          </a:xfrm>
        </p:spPr>
        <p:txBody>
          <a:bodyPr/>
          <a:lstStyle/>
          <a:p>
            <a:r>
              <a:rPr lang="en-US" sz="3200" dirty="0"/>
              <a:t>What is processing?</a:t>
            </a:r>
          </a:p>
        </p:txBody>
      </p:sp>
      <p:sp>
        <p:nvSpPr>
          <p:cNvPr id="12" name="Content Placeholder 2"/>
          <p:cNvSpPr>
            <a:spLocks noGrp="1"/>
          </p:cNvSpPr>
          <p:nvPr>
            <p:ph idx="1"/>
          </p:nvPr>
        </p:nvSpPr>
        <p:spPr>
          <a:xfrm>
            <a:off x="753165" y="2276873"/>
            <a:ext cx="7435811" cy="4128457"/>
          </a:xfrm>
        </p:spPr>
        <p:txBody>
          <a:bodyPr/>
          <a:lstStyle/>
          <a:p>
            <a:pPr marL="0" indent="0">
              <a:buNone/>
            </a:pPr>
            <a:r>
              <a:rPr lang="en-GB" sz="2133" dirty="0" smtClean="0"/>
              <a:t>Any </a:t>
            </a:r>
            <a:r>
              <a:rPr lang="en-GB" sz="2133" dirty="0"/>
              <a:t>operation or set of operations performed on personal data or on sets of personal data</a:t>
            </a:r>
          </a:p>
          <a:p>
            <a:pPr lvl="1"/>
            <a:r>
              <a:rPr lang="en-GB" sz="2133" dirty="0"/>
              <a:t>collection, recording, receipt</a:t>
            </a:r>
          </a:p>
          <a:p>
            <a:pPr lvl="1"/>
            <a:r>
              <a:rPr lang="en-GB" sz="2133" dirty="0"/>
              <a:t>storage, backup, filing, retention</a:t>
            </a:r>
          </a:p>
          <a:p>
            <a:pPr lvl="1"/>
            <a:r>
              <a:rPr lang="en-GB" sz="2133" dirty="0"/>
              <a:t>display, scanning, review</a:t>
            </a:r>
          </a:p>
          <a:p>
            <a:pPr lvl="1"/>
            <a:r>
              <a:rPr lang="en-GB" sz="2133" dirty="0"/>
              <a:t>deletion, destruction</a:t>
            </a:r>
          </a:p>
          <a:p>
            <a:pPr lvl="1"/>
            <a:r>
              <a:rPr lang="en-GB" sz="2133" dirty="0"/>
              <a:t>editing, updating, modification</a:t>
            </a:r>
          </a:p>
          <a:p>
            <a:pPr lvl="1"/>
            <a:r>
              <a:rPr lang="en-GB" sz="2133" dirty="0"/>
              <a:t>copying, transmission, transfer, release</a:t>
            </a:r>
          </a:p>
          <a:p>
            <a:pPr lvl="1"/>
            <a:r>
              <a:rPr lang="en-GB" sz="2133" dirty="0"/>
              <a:t>loss, mislaying, misdirection</a:t>
            </a:r>
          </a:p>
          <a:p>
            <a:pPr marL="0">
              <a:buFont typeface="Arial" panose="020B0604020202020204" pitchFamily="34" charset="0"/>
              <a:buChar char="•"/>
            </a:pPr>
            <a:endParaRPr lang="en-US" sz="2133" dirty="0"/>
          </a:p>
        </p:txBody>
      </p:sp>
    </p:spTree>
    <p:extLst>
      <p:ext uri="{BB962C8B-B14F-4D97-AF65-F5344CB8AC3E}">
        <p14:creationId xmlns:p14="http://schemas.microsoft.com/office/powerpoint/2010/main" val="28211198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g"/></Relationships>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lipFill>
          <a:blip xmlns:r="http://schemas.openxmlformats.org/officeDocument/2006/relationships" r:embed="rId1"/>
          <a:stretch>
            <a:fillRect l="-33000" r="-33000"/>
          </a:stretch>
        </a:blipFill>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E3A60A47B2F6C41AE617C2BCDEA212A" ma:contentTypeVersion="8" ma:contentTypeDescription="Create a new document." ma:contentTypeScope="" ma:versionID="a5494e95397d8d78cc188d009c5a0ae4">
  <xsd:schema xmlns:xsd="http://www.w3.org/2001/XMLSchema" xmlns:xs="http://www.w3.org/2001/XMLSchema" xmlns:p="http://schemas.microsoft.com/office/2006/metadata/properties" xmlns:ns2="f74ae6fe-42d4-459a-a999-4ac5b4d56d60" xmlns:ns3="35c256d1-1cf2-4a87-85d5-a98b4144d1c6" targetNamespace="http://schemas.microsoft.com/office/2006/metadata/properties" ma:root="true" ma:fieldsID="ea70dc7e92788ae6f1504edc4e4f8e4d" ns2:_="" ns3:_="">
    <xsd:import namespace="f74ae6fe-42d4-459a-a999-4ac5b4d56d60"/>
    <xsd:import namespace="35c256d1-1cf2-4a87-85d5-a98b4144d1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4ae6fe-42d4-459a-a999-4ac5b4d56d6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5c256d1-1cf2-4a87-85d5-a98b4144d1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1898F4-A11C-4485-A14D-F95BE99C6EC2}">
  <ds:schemaRefs>
    <ds:schemaRef ds:uri="http://schemas.microsoft.com/sharepoint/v3/contenttype/forms"/>
  </ds:schemaRefs>
</ds:datastoreItem>
</file>

<file path=customXml/itemProps2.xml><?xml version="1.0" encoding="utf-8"?>
<ds:datastoreItem xmlns:ds="http://schemas.openxmlformats.org/officeDocument/2006/customXml" ds:itemID="{51F12338-04A5-43CD-ABDB-0478C2B012E8}">
  <ds:schemaRefs>
    <ds:schemaRef ds:uri="http://www.w3.org/XML/1998/namespace"/>
    <ds:schemaRef ds:uri="http://schemas.microsoft.com/office/2006/documentManagement/types"/>
    <ds:schemaRef ds:uri="http://purl.org/dc/terms/"/>
    <ds:schemaRef ds:uri="http://purl.org/dc/dcmitype/"/>
    <ds:schemaRef ds:uri="http://schemas.microsoft.com/office/2006/metadata/properties"/>
    <ds:schemaRef ds:uri="35c256d1-1cf2-4a87-85d5-a98b4144d1c6"/>
    <ds:schemaRef ds:uri="http://purl.org/dc/elements/1.1/"/>
    <ds:schemaRef ds:uri="f74ae6fe-42d4-459a-a999-4ac5b4d56d60"/>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B49D131D-77A8-40F1-B078-3EC3344A42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4ae6fe-42d4-459a-a999-4ac5b4d56d60"/>
    <ds:schemaRef ds:uri="35c256d1-1cf2-4a87-85d5-a98b4144d1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4141</Words>
  <Application>Microsoft Office PowerPoint</Application>
  <PresentationFormat>Breitbild</PresentationFormat>
  <Paragraphs>322</Paragraphs>
  <Slides>34</Slides>
  <Notes>19</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34</vt:i4>
      </vt:variant>
    </vt:vector>
  </HeadingPairs>
  <TitlesOfParts>
    <vt:vector size="40" baseType="lpstr">
      <vt:lpstr>ＭＳ Ｐゴシック</vt:lpstr>
      <vt:lpstr>Arial</vt:lpstr>
      <vt:lpstr>Calibri</vt:lpstr>
      <vt:lpstr>Courier New</vt:lpstr>
      <vt:lpstr>Symbol</vt:lpstr>
      <vt:lpstr>Office</vt:lpstr>
      <vt:lpstr>PowerPoint-Präsentation</vt:lpstr>
      <vt:lpstr>General Data Protection Regulation</vt:lpstr>
      <vt:lpstr>PowerPoint-Präsentation</vt:lpstr>
      <vt:lpstr>Data protection principles</vt:lpstr>
      <vt:lpstr>PowerPoint-Präsentation</vt:lpstr>
      <vt:lpstr>Personal data</vt:lpstr>
      <vt:lpstr>Special categories of personal data (§9 GDPR)</vt:lpstr>
      <vt:lpstr>PowerPoint-Präsentation</vt:lpstr>
      <vt:lpstr>What is processing?</vt:lpstr>
      <vt:lpstr>PowerPoint-Präsentation</vt:lpstr>
      <vt:lpstr>PowerPoint-Präsentation</vt:lpstr>
      <vt:lpstr>Conditions for consent</vt:lpstr>
      <vt:lpstr>New and expanded rights /1 </vt:lpstr>
      <vt:lpstr>New and expanded rights / 2</vt:lpstr>
      <vt:lpstr>PowerPoint-Präsentation</vt:lpstr>
      <vt:lpstr>Privacy notices under GDPR</vt:lpstr>
      <vt:lpstr>PowerPoint-Präsentation</vt:lpstr>
      <vt:lpstr>Your responsibilities: Data Protection by Design </vt:lpstr>
      <vt:lpstr>Your responsibilities: Data Protection by Design </vt:lpstr>
      <vt:lpstr>Your responsibilities: data sharing agreements</vt:lpstr>
      <vt:lpstr>Your responsibilities: data security</vt:lpstr>
      <vt:lpstr>PowerPoint-Präsentation</vt:lpstr>
      <vt:lpstr>Exemptions</vt:lpstr>
      <vt:lpstr>Personal data breaches</vt:lpstr>
      <vt:lpstr>Q1–Q7: Define the context of Personal DatAProcessing  before …</vt:lpstr>
      <vt:lpstr>Q1: What is the personal data processing operation? </vt:lpstr>
      <vt:lpstr>Q2: What are the types of personal data processed? </vt:lpstr>
      <vt:lpstr>Q3: What is the purpose of the processing? </vt:lpstr>
      <vt:lpstr>Q4: What are the means used for the processing of personal data? </vt:lpstr>
      <vt:lpstr>Q5: Where does the processing of personal data take place? </vt:lpstr>
      <vt:lpstr>Q6: Which are the categories of data subjects? </vt:lpstr>
      <vt:lpstr>Q7: Who are the recipients of the data? </vt:lpstr>
      <vt:lpstr>Further steps - outlook</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BBMRI-ERIC – The european approach to enable biobanking Excellence</dc:title>
  <dc:creator>cornelia.stumptner@medunigraz.at</dc:creator>
  <cp:lastModifiedBy>Goebel Georg</cp:lastModifiedBy>
  <cp:revision>190</cp:revision>
  <dcterms:created xsi:type="dcterms:W3CDTF">2018-12-06T12:45:14Z</dcterms:created>
  <dcterms:modified xsi:type="dcterms:W3CDTF">2025-05-15T10:10:42Z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0x0101001E3A60A47B2F6C41AE617C2BCDEA212A</vt:lpwstr>
  </property>
</Properties>
</file>